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2A04C7-BB60-4518-93B8-ECA17776B5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D6200A-D380-4C58-80CB-AC264A469C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5805264"/>
            <a:ext cx="5637010" cy="720080"/>
          </a:xfrm>
        </p:spPr>
        <p:txBody>
          <a:bodyPr/>
          <a:lstStyle/>
          <a:p>
            <a:pPr algn="ctr"/>
            <a:r>
              <a:rPr lang="ru-RU" dirty="0" smtClean="0"/>
              <a:t>Тюмень, 2014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4376777"/>
          </a:xfrm>
        </p:spPr>
        <p:txBody>
          <a:bodyPr/>
          <a:lstStyle/>
          <a:p>
            <a:pPr algn="ctr"/>
            <a:r>
              <a:rPr lang="ru-RU" dirty="0" smtClean="0"/>
              <a:t>Основная общеобразовательная программа </a:t>
            </a:r>
            <a:br>
              <a:rPr lang="ru-RU" dirty="0" smtClean="0"/>
            </a:br>
            <a:r>
              <a:rPr lang="ru-RU" dirty="0" smtClean="0"/>
              <a:t>МАДОУ д/с № 82 к/в города Тюмени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504056"/>
          </a:xfrm>
        </p:spPr>
        <p:txBody>
          <a:bodyPr/>
          <a:lstStyle/>
          <a:p>
            <a:pPr algn="ctr"/>
            <a:r>
              <a:rPr lang="ru-RU" sz="2400" dirty="0" smtClean="0"/>
              <a:t>Особенности детей 2-3 лет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dirty="0"/>
              <a:t>На третьем году жизни дети становятся самостоятельнее. </a:t>
            </a:r>
            <a:r>
              <a:rPr lang="ru-RU" sz="4800" dirty="0" smtClean="0"/>
              <a:t>Продолжают </a:t>
            </a:r>
            <a:r>
              <a:rPr lang="ru-RU" sz="4800" dirty="0"/>
              <a:t>развиваться предметная деятельность, деловое сотрудничество </a:t>
            </a:r>
            <a:r>
              <a:rPr lang="ru-RU" sz="4800" dirty="0" smtClean="0"/>
              <a:t>ребенка </a:t>
            </a:r>
            <a:r>
              <a:rPr lang="ru-RU" sz="4800" dirty="0"/>
              <a:t>и взрослого; совершенствуются восприятие, </a:t>
            </a:r>
            <a:r>
              <a:rPr lang="ru-RU" sz="4800" dirty="0" smtClean="0"/>
              <a:t>речь, </a:t>
            </a:r>
            <a:r>
              <a:rPr lang="ru-RU" sz="4800" dirty="0"/>
              <a:t>игры, наглядно-действенное мышление, в </a:t>
            </a:r>
            <a:r>
              <a:rPr lang="ru-RU" sz="4800" dirty="0" smtClean="0"/>
              <a:t>конце </a:t>
            </a:r>
            <a:r>
              <a:rPr lang="ru-RU" sz="4800" dirty="0"/>
              <a:t>года появляются основы наглядно-образного мышления.</a:t>
            </a:r>
          </a:p>
          <a:p>
            <a:pPr algn="l"/>
            <a:r>
              <a:rPr lang="ru-RU" sz="4800" dirty="0"/>
              <a:t>Развитие предметной деятельности связано с усвоением культурных </a:t>
            </a:r>
            <a:r>
              <a:rPr lang="ru-RU" sz="4800" dirty="0" smtClean="0"/>
              <a:t>способов </a:t>
            </a:r>
            <a:r>
              <a:rPr lang="ru-RU" sz="4800" dirty="0"/>
              <a:t>действия </a:t>
            </a:r>
            <a:r>
              <a:rPr lang="ru-RU" sz="4800" dirty="0" smtClean="0"/>
              <a:t>с различными </a:t>
            </a:r>
            <a:r>
              <a:rPr lang="ru-RU" sz="4800" dirty="0"/>
              <a:t>предметами. </a:t>
            </a:r>
          </a:p>
          <a:p>
            <a:pPr algn="l"/>
            <a:r>
              <a:rPr lang="ru-RU" sz="4800" dirty="0"/>
              <a:t>В ходе совместной с взрослыми предметной деятельности </a:t>
            </a:r>
            <a:r>
              <a:rPr lang="ru-RU" sz="4800" dirty="0" smtClean="0"/>
              <a:t>продолжает </a:t>
            </a:r>
            <a:r>
              <a:rPr lang="ru-RU" sz="4800" dirty="0"/>
              <a:t>развиваться понимание </a:t>
            </a:r>
            <a:r>
              <a:rPr lang="ru-RU" sz="4800" dirty="0" smtClean="0"/>
              <a:t>речи. </a:t>
            </a:r>
            <a:r>
              <a:rPr lang="ru-RU" sz="4800" dirty="0"/>
              <a:t>Слово отделяется от ситуации и </a:t>
            </a:r>
            <a:r>
              <a:rPr lang="ru-RU" sz="4800" dirty="0" smtClean="0"/>
              <a:t>приобретает </a:t>
            </a:r>
            <a:r>
              <a:rPr lang="ru-RU" sz="4800" dirty="0"/>
              <a:t>самостоятельное значение. Дети продолжают осваивать названия окружающих предметов, учатся выполнять словесные просьбы взрослых, </a:t>
            </a:r>
            <a:r>
              <a:rPr lang="ru-RU" sz="4800" dirty="0" smtClean="0"/>
              <a:t>ориентируясь </a:t>
            </a:r>
            <a:r>
              <a:rPr lang="ru-RU" sz="4800" dirty="0"/>
              <a:t>в пределах ближайшего окружения.</a:t>
            </a:r>
          </a:p>
          <a:p>
            <a:pPr algn="l"/>
            <a:r>
              <a:rPr lang="ru-RU" sz="4800" dirty="0"/>
              <a:t>Количество понимаемых слов значительно возрастает. </a:t>
            </a:r>
            <a:r>
              <a:rPr lang="ru-RU" sz="4800" dirty="0" smtClean="0"/>
              <a:t>Совершенствуется </a:t>
            </a:r>
            <a:r>
              <a:rPr lang="ru-RU" sz="4800" dirty="0"/>
              <a:t>регуляция поведения в результате обращения взрослых к ребенку, </a:t>
            </a:r>
            <a:r>
              <a:rPr lang="ru-RU" sz="4800" dirty="0" smtClean="0"/>
              <a:t>который начинает </a:t>
            </a:r>
            <a:r>
              <a:rPr lang="ru-RU" sz="4800" dirty="0"/>
              <a:t>понимать не только инструкцию, но и рассказ </a:t>
            </a:r>
            <a:r>
              <a:rPr lang="ru-RU" sz="4800" dirty="0" smtClean="0"/>
              <a:t>взрослых.</a:t>
            </a:r>
            <a:endParaRPr lang="ru-RU" sz="4800" dirty="0"/>
          </a:p>
          <a:p>
            <a:pPr algn="l"/>
            <a:r>
              <a:rPr lang="ru-RU" sz="4800" dirty="0"/>
              <a:t>Интенсивно развивается активная речь </a:t>
            </a:r>
            <a:r>
              <a:rPr lang="ru-RU" sz="4800" dirty="0" smtClean="0"/>
              <a:t>детей, </a:t>
            </a:r>
            <a:r>
              <a:rPr lang="ru-RU" sz="4800" dirty="0"/>
              <a:t>в разговоре с взрослым </a:t>
            </a:r>
            <a:r>
              <a:rPr lang="ru-RU" sz="4800" dirty="0" smtClean="0"/>
              <a:t>используют </a:t>
            </a:r>
            <a:r>
              <a:rPr lang="ru-RU" sz="4800" dirty="0"/>
              <a:t>практически все части речи. Активный словарь достигает </a:t>
            </a:r>
            <a:r>
              <a:rPr lang="ru-RU" sz="4800" dirty="0" smtClean="0"/>
              <a:t>примерно </a:t>
            </a:r>
            <a:r>
              <a:rPr lang="ru-RU" sz="4800" dirty="0"/>
              <a:t>1500–2500 слов.</a:t>
            </a:r>
          </a:p>
          <a:p>
            <a:pPr algn="l"/>
            <a:r>
              <a:rPr lang="ru-RU" sz="4800" dirty="0"/>
              <a:t>К концу третьего года жизни </a:t>
            </a:r>
            <a:r>
              <a:rPr lang="ru-RU" sz="4800" dirty="0" smtClean="0"/>
              <a:t>речь </a:t>
            </a:r>
            <a:r>
              <a:rPr lang="ru-RU" sz="4800" dirty="0"/>
              <a:t>становится средством общения </a:t>
            </a:r>
            <a:r>
              <a:rPr lang="ru-RU" sz="4800" dirty="0" smtClean="0"/>
              <a:t>ребенка </a:t>
            </a:r>
            <a:r>
              <a:rPr lang="ru-RU" sz="4800" dirty="0"/>
              <a:t>со </a:t>
            </a:r>
            <a:r>
              <a:rPr lang="ru-RU" sz="4800" dirty="0" smtClean="0"/>
              <a:t>сверстниками. </a:t>
            </a:r>
            <a:r>
              <a:rPr lang="ru-RU" sz="4800" dirty="0"/>
              <a:t>В этом возрасте у детей формируются новые </a:t>
            </a:r>
            <a:r>
              <a:rPr lang="ru-RU" sz="4800" dirty="0" smtClean="0"/>
              <a:t>виды </a:t>
            </a:r>
            <a:r>
              <a:rPr lang="ru-RU" sz="4800" dirty="0"/>
              <a:t>деятельности: игра, рисование, конструирование.</a:t>
            </a:r>
          </a:p>
          <a:p>
            <a:pPr algn="l"/>
            <a:r>
              <a:rPr lang="ru-RU" sz="4800" dirty="0"/>
              <a:t>Игра носит процессуальный характер, главное в ней — действия, </a:t>
            </a:r>
            <a:r>
              <a:rPr lang="ru-RU" sz="4800" dirty="0" smtClean="0"/>
              <a:t>которые </a:t>
            </a:r>
            <a:r>
              <a:rPr lang="ru-RU" sz="4800" dirty="0"/>
              <a:t>совершаются с игровыми предметами, приближенными к </a:t>
            </a:r>
            <a:r>
              <a:rPr lang="ru-RU" sz="4800" dirty="0" smtClean="0"/>
              <a:t>реальности</a:t>
            </a:r>
            <a:r>
              <a:rPr lang="ru-RU" sz="4800" dirty="0"/>
              <a:t>. </a:t>
            </a:r>
          </a:p>
          <a:p>
            <a:pPr algn="l"/>
            <a:r>
              <a:rPr lang="ru-RU" sz="4800" dirty="0"/>
              <a:t>В середине третьего года жизни широко используются действия </a:t>
            </a:r>
            <a:r>
              <a:rPr lang="ru-RU" sz="4800" dirty="0" smtClean="0"/>
              <a:t>с предметами-заместителями.</a:t>
            </a:r>
            <a:endParaRPr lang="ru-RU" sz="4800" dirty="0"/>
          </a:p>
          <a:p>
            <a:pPr algn="l"/>
            <a:r>
              <a:rPr lang="ru-RU" sz="4800" dirty="0"/>
              <a:t>Появление собственно изобразительной деятельности обусловлено </a:t>
            </a:r>
            <a:r>
              <a:rPr lang="ru-RU" sz="4800" dirty="0" smtClean="0"/>
              <a:t>тем</a:t>
            </a:r>
            <a:r>
              <a:rPr lang="ru-RU" sz="4800" dirty="0"/>
              <a:t>, что ребенок уже </a:t>
            </a:r>
            <a:r>
              <a:rPr lang="ru-RU" sz="4800" dirty="0" smtClean="0"/>
              <a:t>способен </a:t>
            </a:r>
            <a:r>
              <a:rPr lang="ru-RU" sz="4800" dirty="0"/>
              <a:t>сформулировать намерение изобразить </a:t>
            </a:r>
            <a:r>
              <a:rPr lang="ru-RU" sz="4800" dirty="0" smtClean="0"/>
              <a:t>какой-либо предмет. </a:t>
            </a:r>
            <a:endParaRPr lang="ru-RU" sz="4800" dirty="0"/>
          </a:p>
          <a:p>
            <a:pPr algn="l"/>
            <a:r>
              <a:rPr lang="ru-RU" sz="4800" dirty="0"/>
              <a:t>На третьем году жизни совершенствуются зрительные и слуховые </a:t>
            </a:r>
            <a:r>
              <a:rPr lang="ru-RU" sz="4800" dirty="0" smtClean="0"/>
              <a:t>ориентировки</a:t>
            </a:r>
            <a:r>
              <a:rPr lang="ru-RU" sz="4800" dirty="0"/>
              <a:t>, что позволяет детям безошибочно выполнять ряд заданий: </a:t>
            </a:r>
            <a:r>
              <a:rPr lang="ru-RU" sz="4800" dirty="0" smtClean="0"/>
              <a:t>осуществлять </a:t>
            </a:r>
            <a:r>
              <a:rPr lang="ru-RU" sz="4800" dirty="0"/>
              <a:t>выбор из 2–3 предметов по форме, величине и цвету; </a:t>
            </a:r>
            <a:r>
              <a:rPr lang="ru-RU" sz="4800" dirty="0" smtClean="0"/>
              <a:t>различать </a:t>
            </a:r>
            <a:r>
              <a:rPr lang="ru-RU" sz="4800" dirty="0"/>
              <a:t>мелодии; петь.</a:t>
            </a:r>
          </a:p>
          <a:p>
            <a:pPr algn="l"/>
            <a:r>
              <a:rPr lang="ru-RU" sz="4800" dirty="0" smtClean="0"/>
              <a:t>Совершенствуется слуховое восприятие, </a:t>
            </a:r>
            <a:r>
              <a:rPr lang="ru-RU" sz="4800" dirty="0"/>
              <a:t>прежде всего </a:t>
            </a:r>
            <a:r>
              <a:rPr lang="ru-RU" sz="4800" dirty="0" smtClean="0"/>
              <a:t>фонематический слух. </a:t>
            </a:r>
            <a:r>
              <a:rPr lang="ru-RU" sz="4800" dirty="0"/>
              <a:t>К трем годам дети воспринимают все звуки родного языка, </a:t>
            </a:r>
            <a:r>
              <a:rPr lang="ru-RU" sz="4800" dirty="0" smtClean="0"/>
              <a:t>но </a:t>
            </a:r>
            <a:r>
              <a:rPr lang="ru-RU" sz="4800" dirty="0"/>
              <a:t>произносят их с большими искажениями.</a:t>
            </a:r>
          </a:p>
          <a:p>
            <a:pPr algn="l"/>
            <a:r>
              <a:rPr lang="ru-RU" sz="4800" dirty="0"/>
              <a:t>Основной формой мышления является наглядно-действенная. Ее </a:t>
            </a:r>
            <a:r>
              <a:rPr lang="ru-RU" sz="4800" dirty="0" smtClean="0"/>
              <a:t>особенность </a:t>
            </a:r>
            <a:r>
              <a:rPr lang="ru-RU" sz="4800" dirty="0"/>
              <a:t>заключается в том, что возникающие в жизни ребенка </a:t>
            </a:r>
            <a:r>
              <a:rPr lang="ru-RU" sz="4800" dirty="0" smtClean="0"/>
              <a:t>проблемные </a:t>
            </a:r>
            <a:r>
              <a:rPr lang="ru-RU" sz="4800" dirty="0"/>
              <a:t>ситуации разрешаются путем реального действия с предметами.</a:t>
            </a:r>
          </a:p>
          <a:p>
            <a:pPr algn="l"/>
            <a:r>
              <a:rPr lang="ru-RU" sz="4800" dirty="0"/>
              <a:t>К концу третьего года жизни у детей появляются зачатки </a:t>
            </a:r>
            <a:r>
              <a:rPr lang="ru-RU" sz="4800" dirty="0" smtClean="0"/>
              <a:t>наглядно-образного </a:t>
            </a:r>
            <a:r>
              <a:rPr lang="ru-RU" sz="4800" dirty="0"/>
              <a:t>мышления. Ребенок в ходе предметно-игровой деятельности </a:t>
            </a:r>
            <a:r>
              <a:rPr lang="ru-RU" sz="4800" dirty="0" smtClean="0"/>
              <a:t>ставит </a:t>
            </a:r>
            <a:r>
              <a:rPr lang="ru-RU" sz="4800" dirty="0"/>
              <a:t>перед собой цель, намечает план действия и т. п.</a:t>
            </a:r>
          </a:p>
          <a:p>
            <a:pPr algn="l"/>
            <a:r>
              <a:rPr lang="ru-RU" sz="4800" dirty="0"/>
              <a:t>Для детей этого возраста характерна неосознанность мотивов, </a:t>
            </a:r>
            <a:r>
              <a:rPr lang="ru-RU" sz="4800" dirty="0" smtClean="0"/>
              <a:t>импульсивность </a:t>
            </a:r>
            <a:r>
              <a:rPr lang="ru-RU" sz="4800" dirty="0"/>
              <a:t>и зависимость чувств и желаний от ситуации. Дети легко </a:t>
            </a:r>
            <a:r>
              <a:rPr lang="ru-RU" sz="4800" dirty="0" smtClean="0"/>
              <a:t>заражаются </a:t>
            </a:r>
            <a:r>
              <a:rPr lang="ru-RU" sz="4800" dirty="0"/>
              <a:t>эмоциональным состоянием сверстников. Однако в этот </a:t>
            </a:r>
            <a:r>
              <a:rPr lang="ru-RU" sz="4800" dirty="0" smtClean="0"/>
              <a:t>период начинает </a:t>
            </a:r>
            <a:r>
              <a:rPr lang="ru-RU" sz="4800" dirty="0"/>
              <a:t>складываться и произвольность </a:t>
            </a:r>
            <a:r>
              <a:rPr lang="ru-RU" sz="4800" dirty="0" smtClean="0"/>
              <a:t>поведения. </a:t>
            </a:r>
            <a:r>
              <a:rPr lang="ru-RU" sz="4800" dirty="0"/>
              <a:t>Она </a:t>
            </a:r>
            <a:r>
              <a:rPr lang="ru-RU" sz="4800" dirty="0" smtClean="0"/>
              <a:t>обусловлена </a:t>
            </a:r>
            <a:r>
              <a:rPr lang="ru-RU" sz="4800" dirty="0"/>
              <a:t>развитием орудийных действий и речи. У детей появляются </a:t>
            </a:r>
            <a:r>
              <a:rPr lang="ru-RU" sz="4800" dirty="0" smtClean="0"/>
              <a:t>чувства </a:t>
            </a:r>
            <a:r>
              <a:rPr lang="ru-RU" sz="4800" dirty="0"/>
              <a:t>гордости и стыда, начинают формироваться элементы </a:t>
            </a:r>
            <a:r>
              <a:rPr lang="ru-RU" sz="4800" dirty="0" smtClean="0"/>
              <a:t>самосознания</a:t>
            </a:r>
            <a:r>
              <a:rPr lang="ru-RU" sz="4800" dirty="0"/>
              <a:t>, связанные с идентификацией с именем и полом. Ранний возраст </a:t>
            </a:r>
            <a:r>
              <a:rPr lang="ru-RU" sz="4800" dirty="0" smtClean="0"/>
              <a:t>завершается </a:t>
            </a:r>
            <a:r>
              <a:rPr lang="ru-RU" sz="4800" dirty="0"/>
              <a:t>кризисом трех лет. Ребенок осознает себя как отдельного </a:t>
            </a:r>
            <a:r>
              <a:rPr lang="ru-RU" sz="4800" dirty="0" smtClean="0"/>
              <a:t>человека</a:t>
            </a:r>
            <a:r>
              <a:rPr lang="ru-RU" sz="4800" dirty="0"/>
              <a:t>, отличного от взрослого. У него формируется образ Я. Кризис </a:t>
            </a:r>
            <a:r>
              <a:rPr lang="ru-RU" sz="4800" dirty="0" smtClean="0"/>
              <a:t>часто </a:t>
            </a:r>
            <a:r>
              <a:rPr lang="ru-RU" sz="4800" dirty="0"/>
              <a:t>сопровождается рядом отрицательных проявлений: негативизмом, </a:t>
            </a:r>
            <a:r>
              <a:rPr lang="ru-RU" sz="4800" dirty="0" smtClean="0"/>
              <a:t>упрямством</a:t>
            </a:r>
            <a:r>
              <a:rPr lang="ru-RU" sz="4800" dirty="0"/>
              <a:t>, нарушением общения с взрослым и др. Кризис может </a:t>
            </a:r>
            <a:r>
              <a:rPr lang="ru-RU" sz="4800" dirty="0" smtClean="0"/>
              <a:t>продолжаться </a:t>
            </a:r>
            <a:r>
              <a:rPr lang="ru-RU" sz="4800" dirty="0"/>
              <a:t>от нескольких месяцев до двух лет. </a:t>
            </a:r>
          </a:p>
          <a:p>
            <a:pPr algn="l"/>
            <a:endParaRPr lang="ru-RU" sz="4800" dirty="0"/>
          </a:p>
          <a:p>
            <a:pPr algn="l"/>
            <a:endParaRPr lang="ru-RU" sz="6400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434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432048"/>
          </a:xfrm>
        </p:spPr>
        <p:txBody>
          <a:bodyPr/>
          <a:lstStyle/>
          <a:p>
            <a:pPr algn="ctr"/>
            <a:r>
              <a:rPr lang="ru-RU" sz="2400" dirty="0" smtClean="0"/>
              <a:t>Особенности детей 3-4лет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6048672"/>
          </a:xfrm>
        </p:spPr>
        <p:txBody>
          <a:bodyPr>
            <a:noAutofit/>
          </a:bodyPr>
          <a:lstStyle/>
          <a:p>
            <a:pPr algn="l"/>
            <a:r>
              <a:rPr lang="ru-RU" sz="1200" dirty="0"/>
              <a:t>В возрасте 3–4 лет ребенок постепенно выходит за пределы </a:t>
            </a:r>
            <a:r>
              <a:rPr lang="ru-RU" sz="1200" dirty="0" smtClean="0"/>
              <a:t>семейного </a:t>
            </a:r>
            <a:r>
              <a:rPr lang="ru-RU" sz="1200" dirty="0"/>
              <a:t>круга. Его общение становится </a:t>
            </a:r>
            <a:r>
              <a:rPr lang="ru-RU" sz="1200" dirty="0" err="1"/>
              <a:t>внеситуативным</a:t>
            </a:r>
            <a:r>
              <a:rPr lang="ru-RU" sz="1200" dirty="0"/>
              <a:t>. Взрослый становится </a:t>
            </a:r>
            <a:r>
              <a:rPr lang="ru-RU" sz="1200" dirty="0" smtClean="0"/>
              <a:t>для </a:t>
            </a:r>
            <a:r>
              <a:rPr lang="ru-RU" sz="1200" dirty="0"/>
              <a:t>ребенка не только членом семьи, но и носителем определенной </a:t>
            </a:r>
            <a:r>
              <a:rPr lang="ru-RU" sz="1200" dirty="0" smtClean="0"/>
              <a:t>общественной </a:t>
            </a:r>
            <a:r>
              <a:rPr lang="ru-RU" sz="1200" dirty="0"/>
              <a:t>функции. Желание ребенка выполнять такую же функцию </a:t>
            </a:r>
            <a:r>
              <a:rPr lang="ru-RU" sz="1200" dirty="0" smtClean="0"/>
              <a:t>приводит </a:t>
            </a:r>
            <a:r>
              <a:rPr lang="ru-RU" sz="1200" dirty="0"/>
              <a:t>к противоречию с его реальными возможностями. Это </a:t>
            </a:r>
            <a:r>
              <a:rPr lang="ru-RU" sz="1200" dirty="0" err="1" smtClean="0"/>
              <a:t>проти-воречие</a:t>
            </a:r>
            <a:r>
              <a:rPr lang="ru-RU" sz="1200" dirty="0" smtClean="0"/>
              <a:t> </a:t>
            </a:r>
            <a:r>
              <a:rPr lang="ru-RU" sz="1200" dirty="0"/>
              <a:t>разрешается через развитие игры, которая становится ведущим </a:t>
            </a:r>
            <a:r>
              <a:rPr lang="ru-RU" sz="1200" dirty="0" smtClean="0"/>
              <a:t>видом </a:t>
            </a:r>
            <a:r>
              <a:rPr lang="ru-RU" sz="1200" dirty="0"/>
              <a:t>деятельности в дошкольном </a:t>
            </a:r>
            <a:r>
              <a:rPr lang="ru-RU" sz="1200" dirty="0" smtClean="0"/>
              <a:t>возрасте. Основным </a:t>
            </a:r>
            <a:r>
              <a:rPr lang="ru-RU" sz="1200" dirty="0"/>
              <a:t>содержанием игры младших </a:t>
            </a:r>
            <a:r>
              <a:rPr lang="ru-RU" sz="1200" dirty="0" smtClean="0"/>
              <a:t>дошкольников </a:t>
            </a:r>
            <a:r>
              <a:rPr lang="ru-RU" sz="1200" dirty="0"/>
              <a:t>являются действия с игрушками и </a:t>
            </a:r>
            <a:r>
              <a:rPr lang="ru-RU" sz="1200" dirty="0" smtClean="0"/>
              <a:t>предметами-заместителями</a:t>
            </a:r>
            <a:r>
              <a:rPr lang="ru-RU" sz="1200" dirty="0"/>
              <a:t>. Продолжительность игры небольшая. Младшие дошкольники </a:t>
            </a:r>
            <a:r>
              <a:rPr lang="ru-RU" sz="1200" dirty="0" smtClean="0"/>
              <a:t>ограничиваются </a:t>
            </a:r>
            <a:r>
              <a:rPr lang="ru-RU" sz="1200" dirty="0"/>
              <a:t>игрой с одной-двумя ролями и простыми, неразвернутыми </a:t>
            </a:r>
            <a:r>
              <a:rPr lang="ru-RU" sz="1200" dirty="0" smtClean="0"/>
              <a:t>сюжетами</a:t>
            </a:r>
            <a:r>
              <a:rPr lang="ru-RU" sz="1200" dirty="0"/>
              <a:t>. Игры с правилами в этом возрасте только начинают </a:t>
            </a:r>
            <a:r>
              <a:rPr lang="ru-RU" sz="1200" dirty="0" smtClean="0"/>
              <a:t>формироваться. </a:t>
            </a:r>
          </a:p>
          <a:p>
            <a:pPr algn="l"/>
            <a:r>
              <a:rPr lang="ru-RU" sz="1200" dirty="0" smtClean="0"/>
              <a:t>Изобразительная </a:t>
            </a:r>
            <a:r>
              <a:rPr lang="ru-RU" sz="1200" dirty="0"/>
              <a:t>деятельность ребенка зависит от его </a:t>
            </a:r>
            <a:r>
              <a:rPr lang="ru-RU" sz="1200" dirty="0" smtClean="0"/>
              <a:t>представлений </a:t>
            </a:r>
            <a:r>
              <a:rPr lang="ru-RU" sz="1200" dirty="0"/>
              <a:t>о </a:t>
            </a:r>
            <a:r>
              <a:rPr lang="ru-RU" sz="1200" dirty="0" smtClean="0"/>
              <a:t>предмете. Графические </a:t>
            </a:r>
            <a:r>
              <a:rPr lang="ru-RU" sz="1200" dirty="0"/>
              <a:t>образы бедны. У одних детей в изображениях отсутствуют </a:t>
            </a:r>
            <a:r>
              <a:rPr lang="ru-RU" sz="1200" dirty="0" smtClean="0"/>
              <a:t>детали</a:t>
            </a:r>
            <a:r>
              <a:rPr lang="ru-RU" sz="1200" dirty="0"/>
              <a:t>, у других рисунки могут быть более детализированы. Дети уже </a:t>
            </a:r>
            <a:r>
              <a:rPr lang="ru-RU" sz="1200" dirty="0" smtClean="0"/>
              <a:t>могут </a:t>
            </a:r>
            <a:r>
              <a:rPr lang="ru-RU" sz="1200" dirty="0"/>
              <a:t>использовать </a:t>
            </a:r>
            <a:r>
              <a:rPr lang="ru-RU" sz="1200" dirty="0" smtClean="0"/>
              <a:t>цвет. </a:t>
            </a:r>
          </a:p>
          <a:p>
            <a:pPr algn="l"/>
            <a:r>
              <a:rPr lang="ru-RU" sz="1200" dirty="0" smtClean="0"/>
              <a:t>Большое </a:t>
            </a:r>
            <a:r>
              <a:rPr lang="ru-RU" sz="1200" dirty="0"/>
              <a:t>значение для развития мелкой моторики имеет </a:t>
            </a:r>
            <a:r>
              <a:rPr lang="ru-RU" sz="1200" dirty="0" smtClean="0"/>
              <a:t>лепка. Младшие </a:t>
            </a:r>
            <a:r>
              <a:rPr lang="ru-RU" sz="1200" dirty="0"/>
              <a:t>дошкольники способны под руководством взрослого вылепить </a:t>
            </a:r>
            <a:r>
              <a:rPr lang="ru-RU" sz="1200" dirty="0" smtClean="0"/>
              <a:t>простые предметы. </a:t>
            </a:r>
          </a:p>
          <a:p>
            <a:pPr algn="l"/>
            <a:r>
              <a:rPr lang="ru-RU" sz="1200" dirty="0" smtClean="0"/>
              <a:t>В </a:t>
            </a:r>
            <a:r>
              <a:rPr lang="ru-RU" sz="1200" dirty="0"/>
              <a:t>этом возрасте детям доступны простейшие виды </a:t>
            </a:r>
            <a:r>
              <a:rPr lang="ru-RU" sz="1200" dirty="0" smtClean="0"/>
              <a:t>аппликации. </a:t>
            </a:r>
          </a:p>
          <a:p>
            <a:pPr algn="l"/>
            <a:r>
              <a:rPr lang="ru-RU" sz="1200" dirty="0" smtClean="0"/>
              <a:t>Конструктивная </a:t>
            </a:r>
            <a:r>
              <a:rPr lang="ru-RU" sz="1200" dirty="0"/>
              <a:t>деятельность в младшем дошкольном возрасте </a:t>
            </a:r>
            <a:r>
              <a:rPr lang="ru-RU" sz="1200" dirty="0" smtClean="0"/>
              <a:t>ограничена </a:t>
            </a:r>
            <a:r>
              <a:rPr lang="ru-RU" sz="1200" dirty="0"/>
              <a:t>возведением несложных построек по образцу и по </a:t>
            </a:r>
            <a:r>
              <a:rPr lang="ru-RU" sz="1200" dirty="0" smtClean="0"/>
              <a:t>замыслу. </a:t>
            </a:r>
          </a:p>
          <a:p>
            <a:pPr algn="l"/>
            <a:r>
              <a:rPr lang="ru-RU" sz="1200" dirty="0" smtClean="0"/>
              <a:t>К </a:t>
            </a:r>
            <a:r>
              <a:rPr lang="ru-RU" sz="1200" dirty="0"/>
              <a:t>концу младшего дошкольного возраста дети </a:t>
            </a:r>
            <a:r>
              <a:rPr lang="ru-RU" sz="1200" dirty="0" smtClean="0"/>
              <a:t>могут </a:t>
            </a:r>
            <a:r>
              <a:rPr lang="ru-RU" sz="1200" dirty="0"/>
              <a:t>воспринимать до 5 и более форм предметов и до 7 и более цветов, </a:t>
            </a:r>
            <a:r>
              <a:rPr lang="ru-RU" sz="1200" dirty="0" smtClean="0"/>
              <a:t>способны </a:t>
            </a:r>
            <a:r>
              <a:rPr lang="ru-RU" sz="1200" dirty="0"/>
              <a:t>дифференцировать предметы по величине, ориентироваться в </a:t>
            </a:r>
            <a:r>
              <a:rPr lang="ru-RU" sz="1200" dirty="0" smtClean="0"/>
              <a:t>пространстве </a:t>
            </a:r>
            <a:r>
              <a:rPr lang="ru-RU" sz="1200" dirty="0"/>
              <a:t>группы детского сада, а при определенной организации </a:t>
            </a:r>
            <a:r>
              <a:rPr lang="ru-RU" sz="1200" dirty="0" smtClean="0"/>
              <a:t>образовательного </a:t>
            </a:r>
            <a:r>
              <a:rPr lang="ru-RU" sz="1200" dirty="0"/>
              <a:t>процесса — и в помещении всего дошкольного </a:t>
            </a:r>
            <a:r>
              <a:rPr lang="ru-RU" sz="1200" dirty="0" smtClean="0"/>
              <a:t>учреждения. </a:t>
            </a:r>
          </a:p>
          <a:p>
            <a:pPr algn="l"/>
            <a:r>
              <a:rPr lang="ru-RU" sz="1200" dirty="0" smtClean="0"/>
              <a:t>Развиваются </a:t>
            </a:r>
            <a:r>
              <a:rPr lang="ru-RU" sz="1200" dirty="0"/>
              <a:t>память и внимание. </a:t>
            </a:r>
            <a:r>
              <a:rPr lang="ru-RU" sz="1200" dirty="0" smtClean="0"/>
              <a:t>К </a:t>
            </a:r>
            <a:r>
              <a:rPr lang="ru-RU" sz="1200" dirty="0"/>
              <a:t>концу младшего </a:t>
            </a:r>
            <a:r>
              <a:rPr lang="ru-RU" sz="1200" dirty="0" smtClean="0"/>
              <a:t>дошкольного </a:t>
            </a:r>
            <a:r>
              <a:rPr lang="ru-RU" sz="1200" dirty="0"/>
              <a:t>возраста они способны запомнить значительные отрывки из </a:t>
            </a:r>
            <a:r>
              <a:rPr lang="ru-RU" sz="1200" dirty="0" smtClean="0"/>
              <a:t>любимых произведений. </a:t>
            </a:r>
          </a:p>
          <a:p>
            <a:pPr algn="l"/>
            <a:r>
              <a:rPr lang="ru-RU" sz="1200" dirty="0" smtClean="0"/>
              <a:t>В </a:t>
            </a:r>
            <a:r>
              <a:rPr lang="ru-RU" sz="1200" dirty="0"/>
              <a:t>младшем дошкольном возрасте начинает развиваться воображение, </a:t>
            </a:r>
            <a:r>
              <a:rPr lang="ru-RU" sz="1200" dirty="0" smtClean="0"/>
              <a:t>которое </a:t>
            </a:r>
            <a:r>
              <a:rPr lang="ru-RU" sz="1200" dirty="0"/>
              <a:t>особенно наглядно проявляется в игре, когда одни объекты </a:t>
            </a:r>
            <a:r>
              <a:rPr lang="ru-RU" sz="1200" dirty="0" smtClean="0"/>
              <a:t>выступают </a:t>
            </a:r>
            <a:r>
              <a:rPr lang="ru-RU" sz="1200" dirty="0"/>
              <a:t>в качестве заместителей </a:t>
            </a:r>
            <a:r>
              <a:rPr lang="ru-RU" sz="1200" dirty="0" smtClean="0"/>
              <a:t>других. </a:t>
            </a:r>
          </a:p>
          <a:p>
            <a:pPr algn="l"/>
            <a:r>
              <a:rPr lang="ru-RU" sz="1200" dirty="0" smtClean="0"/>
              <a:t>Взаимоотношения </a:t>
            </a:r>
            <a:r>
              <a:rPr lang="ru-RU" sz="1200" dirty="0"/>
              <a:t>детей ярко проявляются в игровой деятельности. </a:t>
            </a:r>
            <a:r>
              <a:rPr lang="ru-RU" sz="1200" dirty="0" smtClean="0"/>
              <a:t>Они скорее играют </a:t>
            </a:r>
            <a:r>
              <a:rPr lang="ru-RU" sz="1200" dirty="0"/>
              <a:t>рядом, чем активно вступают во </a:t>
            </a:r>
            <a:r>
              <a:rPr lang="ru-RU" sz="1200" dirty="0" smtClean="0"/>
              <a:t>взаимодействие. Однако </a:t>
            </a:r>
            <a:r>
              <a:rPr lang="ru-RU" sz="1200" dirty="0"/>
              <a:t>уже в этом возрасте могут наблюдаться устойчивые </a:t>
            </a:r>
            <a:r>
              <a:rPr lang="ru-RU" sz="1200" dirty="0" smtClean="0"/>
              <a:t>избирательные </a:t>
            </a:r>
            <a:r>
              <a:rPr lang="ru-RU" sz="1200" dirty="0"/>
              <a:t>взаимоотношения. Конфликты между детьми возникают </a:t>
            </a:r>
            <a:r>
              <a:rPr lang="ru-RU" sz="1200" dirty="0" smtClean="0"/>
              <a:t>преимущественно </a:t>
            </a:r>
            <a:r>
              <a:rPr lang="ru-RU" sz="1200" dirty="0"/>
              <a:t>по поводу игрушек. </a:t>
            </a:r>
            <a:r>
              <a:rPr lang="ru-RU" sz="1200" dirty="0" smtClean="0"/>
              <a:t>В </a:t>
            </a:r>
            <a:r>
              <a:rPr lang="ru-RU" sz="1200" dirty="0"/>
              <a:t>младшем дошкольном возрасте можно наблюдать соподчинение </a:t>
            </a:r>
            <a:r>
              <a:rPr lang="ru-RU" sz="1200" dirty="0" smtClean="0"/>
              <a:t>мотивов </a:t>
            </a:r>
            <a:r>
              <a:rPr lang="ru-RU" sz="1200" dirty="0"/>
              <a:t>поведения в относительно простых ситуациях. Сознательное </a:t>
            </a:r>
            <a:r>
              <a:rPr lang="ru-RU" sz="1200" dirty="0" smtClean="0"/>
              <a:t>управление </a:t>
            </a:r>
            <a:r>
              <a:rPr lang="ru-RU" sz="1200" dirty="0"/>
              <a:t>поведением только начинает складываться; во многом </a:t>
            </a:r>
            <a:r>
              <a:rPr lang="ru-RU" sz="1200" dirty="0" smtClean="0"/>
              <a:t>поведение </a:t>
            </a:r>
            <a:r>
              <a:rPr lang="ru-RU" sz="1200" dirty="0"/>
              <a:t>ребенка еще </a:t>
            </a:r>
            <a:r>
              <a:rPr lang="ru-RU" sz="1200" dirty="0" smtClean="0"/>
              <a:t>ситуативно. </a:t>
            </a:r>
            <a:r>
              <a:rPr lang="ru-RU" sz="1200" dirty="0"/>
              <a:t>Вместе с тем можно наблюдать и случаи </a:t>
            </a:r>
            <a:r>
              <a:rPr lang="ru-RU" sz="1200" dirty="0" smtClean="0"/>
              <a:t>ограничения </a:t>
            </a:r>
            <a:r>
              <a:rPr lang="ru-RU" sz="1200" dirty="0"/>
              <a:t>собственных побуждений самим ребенком, сопровождаемые </a:t>
            </a:r>
            <a:r>
              <a:rPr lang="ru-RU" sz="1200" dirty="0" smtClean="0"/>
              <a:t>словесными </a:t>
            </a:r>
            <a:r>
              <a:rPr lang="ru-RU" sz="1200" dirty="0"/>
              <a:t>указаниями. Начинает развиваться самооценка, при этом </a:t>
            </a:r>
            <a:r>
              <a:rPr lang="ru-RU" sz="1200" dirty="0" smtClean="0"/>
              <a:t>дети </a:t>
            </a:r>
            <a:r>
              <a:rPr lang="ru-RU" sz="1200" dirty="0"/>
              <a:t>в значительной мере ориентируются на оценку воспитателя. </a:t>
            </a:r>
            <a:r>
              <a:rPr lang="ru-RU" sz="1200" dirty="0" smtClean="0"/>
              <a:t>Продолжает </a:t>
            </a:r>
            <a:r>
              <a:rPr lang="ru-RU" sz="1200" dirty="0"/>
              <a:t>развиваться также их половая идентификация, что проявляется </a:t>
            </a:r>
            <a:r>
              <a:rPr lang="ru-RU" sz="1200" dirty="0" smtClean="0"/>
              <a:t>в </a:t>
            </a:r>
            <a:r>
              <a:rPr lang="ru-RU" sz="1200" dirty="0"/>
              <a:t>характере выбираемых игрушек и сюжетов.</a:t>
            </a:r>
          </a:p>
          <a:p>
            <a:pPr algn="l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176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534" y="0"/>
            <a:ext cx="9036496" cy="662938"/>
          </a:xfrm>
        </p:spPr>
        <p:txBody>
          <a:bodyPr/>
          <a:lstStyle/>
          <a:p>
            <a:pPr algn="ctr"/>
            <a:r>
              <a:rPr lang="ru-RU" sz="2400" dirty="0" smtClean="0"/>
              <a:t>Особенности детей 4-5 лет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96" y="764704"/>
            <a:ext cx="9001000" cy="59046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dirty="0"/>
              <a:t>В игровой деятельности детей среднего дошкольного возраста </a:t>
            </a:r>
            <a:r>
              <a:rPr lang="ru-RU" sz="4800" dirty="0" smtClean="0"/>
              <a:t>появляются </a:t>
            </a:r>
            <a:r>
              <a:rPr lang="ru-RU" sz="4800" dirty="0"/>
              <a:t>ролевые взаимодействия. </a:t>
            </a:r>
            <a:r>
              <a:rPr lang="ru-RU" sz="4800" dirty="0" smtClean="0"/>
              <a:t>В </a:t>
            </a:r>
            <a:r>
              <a:rPr lang="ru-RU" sz="4800" dirty="0"/>
              <a:t>процессе игры роли могут меняться. </a:t>
            </a:r>
            <a:endParaRPr lang="ru-RU" sz="4800" dirty="0" smtClean="0"/>
          </a:p>
          <a:p>
            <a:pPr algn="l"/>
            <a:r>
              <a:rPr lang="ru-RU" sz="4800" dirty="0" smtClean="0"/>
              <a:t>Значительное </a:t>
            </a:r>
            <a:r>
              <a:rPr lang="ru-RU" sz="4800" dirty="0"/>
              <a:t>развитие получает изобразительная деятельность. </a:t>
            </a:r>
            <a:r>
              <a:rPr lang="ru-RU" sz="4800" dirty="0" smtClean="0"/>
              <a:t>Рисунок </a:t>
            </a:r>
            <a:r>
              <a:rPr lang="ru-RU" sz="4800" dirty="0"/>
              <a:t>становится предметным и детализированным. Графическое изображение </a:t>
            </a:r>
            <a:r>
              <a:rPr lang="ru-RU" sz="4800" dirty="0" smtClean="0"/>
              <a:t>человека </a:t>
            </a:r>
            <a:r>
              <a:rPr lang="ru-RU" sz="4800" dirty="0"/>
              <a:t>характеризуется наличием туловища, глаз, рта, носа, </a:t>
            </a:r>
            <a:r>
              <a:rPr lang="ru-RU" sz="4800" dirty="0" smtClean="0"/>
              <a:t>волос. </a:t>
            </a:r>
            <a:endParaRPr lang="ru-RU" sz="4800" dirty="0"/>
          </a:p>
          <a:p>
            <a:pPr algn="l"/>
            <a:r>
              <a:rPr lang="ru-RU" sz="4800" dirty="0"/>
              <a:t>Совершенствуется техническая сторона </a:t>
            </a:r>
            <a:r>
              <a:rPr lang="ru-RU" sz="4800" dirty="0" smtClean="0"/>
              <a:t>изобразительной деятельности. Дети </a:t>
            </a:r>
            <a:r>
              <a:rPr lang="ru-RU" sz="4800" dirty="0"/>
              <a:t>могут рисовать основные геометрические </a:t>
            </a:r>
            <a:r>
              <a:rPr lang="ru-RU" sz="4800" dirty="0" smtClean="0"/>
              <a:t>фигуры</a:t>
            </a:r>
            <a:r>
              <a:rPr lang="ru-RU" sz="4800" dirty="0"/>
              <a:t>, вырезать ножницами, наклеивать изображения на бумагу и т. д.</a:t>
            </a:r>
          </a:p>
          <a:p>
            <a:pPr algn="l"/>
            <a:r>
              <a:rPr lang="ru-RU" sz="4800" dirty="0"/>
              <a:t>Усложняется конструирование. Постройки могут включать 5–6 </a:t>
            </a:r>
            <a:r>
              <a:rPr lang="ru-RU" sz="4800" dirty="0" smtClean="0"/>
              <a:t>деталей</a:t>
            </a:r>
            <a:r>
              <a:rPr lang="ru-RU" sz="4800" dirty="0"/>
              <a:t>. Формируются навыки конструирования по собственному замыслу, </a:t>
            </a:r>
            <a:r>
              <a:rPr lang="ru-RU" sz="4800" dirty="0" smtClean="0"/>
              <a:t>а </a:t>
            </a:r>
            <a:r>
              <a:rPr lang="ru-RU" sz="4800" dirty="0"/>
              <a:t>также планирование последовательности действий.</a:t>
            </a:r>
          </a:p>
          <a:p>
            <a:pPr algn="l"/>
            <a:r>
              <a:rPr lang="ru-RU" sz="4800" dirty="0"/>
              <a:t>Двигательная сфера ребенка характеризуется позитивными </a:t>
            </a:r>
            <a:r>
              <a:rPr lang="ru-RU" sz="4800" dirty="0" smtClean="0"/>
              <a:t>изменениями </a:t>
            </a:r>
            <a:r>
              <a:rPr lang="ru-RU" sz="4800" dirty="0"/>
              <a:t>мелкой и крупной моторики.</a:t>
            </a:r>
          </a:p>
          <a:p>
            <a:pPr algn="l"/>
            <a:r>
              <a:rPr lang="ru-RU" sz="4800" dirty="0"/>
              <a:t>Развиваются ловкость, </a:t>
            </a:r>
            <a:r>
              <a:rPr lang="ru-RU" sz="4800" dirty="0" smtClean="0"/>
              <a:t>координация </a:t>
            </a:r>
            <a:r>
              <a:rPr lang="ru-RU" sz="4800" dirty="0"/>
              <a:t>движений. Дети в этом возрасте лучше, чем младшие </a:t>
            </a:r>
            <a:r>
              <a:rPr lang="ru-RU" sz="4800" dirty="0" smtClean="0"/>
              <a:t>дошкольники</a:t>
            </a:r>
            <a:r>
              <a:rPr lang="ru-RU" sz="4800" dirty="0"/>
              <a:t>, удерживают равновесие, перешагивают через небольшие преграды. </a:t>
            </a:r>
          </a:p>
          <a:p>
            <a:pPr algn="l"/>
            <a:r>
              <a:rPr lang="ru-RU" sz="4800" dirty="0" smtClean="0"/>
              <a:t>К </a:t>
            </a:r>
            <a:r>
              <a:rPr lang="ru-RU" sz="4800" dirty="0"/>
              <a:t>концу среднего дошкольного возраста восприятие детей становится </a:t>
            </a:r>
            <a:r>
              <a:rPr lang="ru-RU" sz="4800" dirty="0" smtClean="0"/>
              <a:t>более </a:t>
            </a:r>
            <a:r>
              <a:rPr lang="ru-RU" sz="4800" dirty="0"/>
              <a:t>развитым. Они оказываются способными назвать форму, на </a:t>
            </a:r>
            <a:r>
              <a:rPr lang="ru-RU" sz="4800" dirty="0" smtClean="0"/>
              <a:t>которую </a:t>
            </a:r>
            <a:r>
              <a:rPr lang="ru-RU" sz="4800" dirty="0"/>
              <a:t>похож тот или иной предмет. </a:t>
            </a:r>
            <a:endParaRPr lang="ru-RU" sz="4800" dirty="0" smtClean="0"/>
          </a:p>
          <a:p>
            <a:pPr algn="l"/>
            <a:r>
              <a:rPr lang="ru-RU" sz="4800" dirty="0" smtClean="0"/>
              <a:t>Совершенствуется </a:t>
            </a:r>
            <a:r>
              <a:rPr lang="ru-RU" sz="4800" dirty="0"/>
              <a:t>ориентация в пространстве.</a:t>
            </a:r>
          </a:p>
          <a:p>
            <a:pPr algn="l"/>
            <a:r>
              <a:rPr lang="ru-RU" sz="4800" dirty="0"/>
              <a:t>Возрастает объем памяти. Дети запоминают до 7–8 названий </a:t>
            </a:r>
            <a:r>
              <a:rPr lang="ru-RU" sz="4800" dirty="0" smtClean="0"/>
              <a:t>предметов</a:t>
            </a:r>
            <a:r>
              <a:rPr lang="ru-RU" sz="4800" dirty="0"/>
              <a:t>. </a:t>
            </a:r>
          </a:p>
          <a:p>
            <a:pPr algn="l"/>
            <a:r>
              <a:rPr lang="ru-RU" sz="4800" dirty="0" smtClean="0"/>
              <a:t>Начинает </a:t>
            </a:r>
            <a:r>
              <a:rPr lang="ru-RU" sz="4800" dirty="0"/>
              <a:t>развиваться образное мышление.</a:t>
            </a:r>
          </a:p>
          <a:p>
            <a:pPr algn="l"/>
            <a:r>
              <a:rPr lang="ru-RU" sz="4800" dirty="0" smtClean="0"/>
              <a:t>Продолжает </a:t>
            </a:r>
            <a:r>
              <a:rPr lang="ru-RU" sz="4800" dirty="0"/>
              <a:t>развиваться воображение. Формируются такие его </a:t>
            </a:r>
            <a:r>
              <a:rPr lang="ru-RU" sz="4800" dirty="0" smtClean="0"/>
              <a:t>особенности</a:t>
            </a:r>
            <a:r>
              <a:rPr lang="ru-RU" sz="4800" dirty="0"/>
              <a:t>, как оригинальность и произвольность. Дети могут </a:t>
            </a:r>
            <a:r>
              <a:rPr lang="ru-RU" sz="4800" dirty="0" smtClean="0"/>
              <a:t>самостоятельно </a:t>
            </a:r>
            <a:r>
              <a:rPr lang="ru-RU" sz="4800" dirty="0"/>
              <a:t>придумать небольшую сказку на заданную тему.</a:t>
            </a:r>
          </a:p>
          <a:p>
            <a:pPr algn="l"/>
            <a:r>
              <a:rPr lang="ru-RU" sz="4800" dirty="0"/>
              <a:t>Увеличивается устойчивость внимания. Ребенку </a:t>
            </a:r>
            <a:r>
              <a:rPr lang="ru-RU" sz="4800" dirty="0" smtClean="0"/>
              <a:t>может сосредоточиться деятельность </a:t>
            </a:r>
            <a:r>
              <a:rPr lang="ru-RU" sz="4800" dirty="0"/>
              <a:t>в течение 15–20 минут. </a:t>
            </a:r>
            <a:endParaRPr lang="ru-RU" sz="4800" dirty="0" smtClean="0"/>
          </a:p>
          <a:p>
            <a:pPr algn="l"/>
            <a:r>
              <a:rPr lang="ru-RU" sz="4800" dirty="0" smtClean="0"/>
              <a:t>В среднем дошкольном возрасте улучшается произношение звуков и дикция. Речь становится предметом активности детей.</a:t>
            </a:r>
          </a:p>
          <a:p>
            <a:pPr algn="l"/>
            <a:r>
              <a:rPr lang="ru-RU" sz="4800" dirty="0" smtClean="0"/>
              <a:t>Развивается грамматическая сторона речи. Дошкольники занимаются словотворчеством на основе грамматических правил. </a:t>
            </a:r>
          </a:p>
          <a:p>
            <a:pPr algn="l"/>
            <a:r>
              <a:rPr lang="ru-RU" sz="4800" dirty="0" smtClean="0"/>
              <a:t>Изменяется содержание общения ребенка и взрослого. Оно выходит за пределы конкретной ситуации, в которой оказывается ребенок. </a:t>
            </a:r>
          </a:p>
          <a:p>
            <a:pPr algn="l"/>
            <a:r>
              <a:rPr lang="ru-RU" sz="4800" dirty="0" smtClean="0"/>
              <a:t>Ведущим становится познавательный мотив.</a:t>
            </a:r>
          </a:p>
          <a:p>
            <a:pPr algn="l"/>
            <a:r>
              <a:rPr lang="ru-RU" sz="4800" dirty="0" smtClean="0"/>
              <a:t>Основные </a:t>
            </a:r>
            <a:r>
              <a:rPr lang="ru-RU" sz="4800" dirty="0"/>
              <a:t>достижения возраста связаны с развитием игровой </a:t>
            </a:r>
            <a:r>
              <a:rPr lang="ru-RU" sz="4800" dirty="0" smtClean="0"/>
              <a:t>деятельности</a:t>
            </a:r>
            <a:r>
              <a:rPr lang="ru-RU" sz="4800" dirty="0"/>
              <a:t>; появлением ролевых и реальных взаимодействий; с развитием </a:t>
            </a:r>
            <a:r>
              <a:rPr lang="ru-RU" sz="4800" dirty="0" smtClean="0"/>
              <a:t>изобразительной </a:t>
            </a:r>
            <a:r>
              <a:rPr lang="ru-RU" sz="4800" dirty="0"/>
              <a:t>деятельности; конструированием по замыслу, планированием; </a:t>
            </a:r>
            <a:r>
              <a:rPr lang="ru-RU" sz="4800" dirty="0" smtClean="0"/>
              <a:t>совершенствованием </a:t>
            </a:r>
            <a:r>
              <a:rPr lang="ru-RU" sz="4800" dirty="0"/>
              <a:t>восприятия, развитием образного мышления и </a:t>
            </a:r>
            <a:r>
              <a:rPr lang="ru-RU" sz="4800" dirty="0" smtClean="0"/>
              <a:t>воображения</a:t>
            </a:r>
            <a:r>
              <a:rPr lang="ru-RU" sz="4800" dirty="0"/>
              <a:t>, </a:t>
            </a:r>
            <a:r>
              <a:rPr lang="ru-RU" sz="4800" dirty="0" err="1"/>
              <a:t>эгоцентричностью</a:t>
            </a:r>
            <a:r>
              <a:rPr lang="ru-RU" sz="4800" dirty="0"/>
              <a:t> познавательной позиции; развитием памяти, </a:t>
            </a:r>
            <a:r>
              <a:rPr lang="ru-RU" sz="4800" dirty="0" smtClean="0"/>
              <a:t>внимания</a:t>
            </a:r>
            <a:r>
              <a:rPr lang="ru-RU" sz="4800" dirty="0"/>
              <a:t>, речи, познавательной мотивации; формированием потребности </a:t>
            </a:r>
            <a:r>
              <a:rPr lang="ru-RU" sz="4800" dirty="0" smtClean="0"/>
              <a:t>в </a:t>
            </a:r>
            <a:r>
              <a:rPr lang="ru-RU" sz="4800" dirty="0"/>
              <a:t>уважении со стороны взрослого, появлением обидчивости, </a:t>
            </a:r>
            <a:r>
              <a:rPr lang="ru-RU" sz="4800" dirty="0" err="1" smtClean="0"/>
              <a:t>конкурентности</a:t>
            </a:r>
            <a:r>
              <a:rPr lang="ru-RU" sz="4800" dirty="0"/>
              <a:t>, </a:t>
            </a:r>
            <a:r>
              <a:rPr lang="ru-RU" sz="4800" dirty="0" err="1"/>
              <a:t>соревновательности</a:t>
            </a:r>
            <a:r>
              <a:rPr lang="ru-RU" sz="4800" dirty="0"/>
              <a:t> со сверстниками; дальнейшим развитием образа </a:t>
            </a:r>
            <a:r>
              <a:rPr lang="ru-RU" sz="4800" dirty="0" smtClean="0"/>
              <a:t>Я </a:t>
            </a:r>
            <a:r>
              <a:rPr lang="ru-RU" sz="4800" dirty="0"/>
              <a:t>ребенка, его детализацией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8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92696"/>
          </a:xfrm>
        </p:spPr>
        <p:txBody>
          <a:bodyPr/>
          <a:lstStyle/>
          <a:p>
            <a:pPr algn="ctr"/>
            <a:r>
              <a:rPr lang="ru-RU" sz="2400" dirty="0" smtClean="0"/>
              <a:t>Особенности детей 5-6 лет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620688"/>
            <a:ext cx="8922822" cy="5832648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/>
              <a:t>Дети </a:t>
            </a:r>
            <a:r>
              <a:rPr lang="ru-RU" sz="1200" dirty="0"/>
              <a:t>шестого года жизни уже могут распределять роли до начала </a:t>
            </a:r>
            <a:r>
              <a:rPr lang="ru-RU" sz="1200" dirty="0" smtClean="0"/>
              <a:t>игры </a:t>
            </a:r>
            <a:r>
              <a:rPr lang="ru-RU" sz="1200" dirty="0"/>
              <a:t>и строить свое поведение, придерживаясь роли. Игровое </a:t>
            </a:r>
            <a:r>
              <a:rPr lang="ru-RU" sz="1200" dirty="0" smtClean="0"/>
              <a:t>взаимодействие </a:t>
            </a:r>
            <a:r>
              <a:rPr lang="ru-RU" sz="1200" dirty="0"/>
              <a:t>сопровождается речью, соответствующей и по содержанию, и </a:t>
            </a:r>
            <a:r>
              <a:rPr lang="ru-RU" sz="1200" dirty="0" smtClean="0"/>
              <a:t>интонационно </a:t>
            </a:r>
            <a:r>
              <a:rPr lang="ru-RU" sz="1200" dirty="0"/>
              <a:t>взятой </a:t>
            </a:r>
            <a:r>
              <a:rPr lang="ru-RU" sz="1200" dirty="0" smtClean="0"/>
              <a:t>роли. </a:t>
            </a:r>
            <a:r>
              <a:rPr lang="ru-RU" sz="1200" dirty="0"/>
              <a:t>При распределении ролей могут возникать </a:t>
            </a:r>
            <a:r>
              <a:rPr lang="ru-RU" sz="1200" dirty="0" smtClean="0"/>
              <a:t>конфликты</a:t>
            </a:r>
            <a:r>
              <a:rPr lang="ru-RU" sz="1200" dirty="0"/>
              <a:t>, связанные с субординацией ролевого </a:t>
            </a:r>
            <a:r>
              <a:rPr lang="ru-RU" sz="1200" dirty="0" smtClean="0"/>
              <a:t>поведения. Действия </a:t>
            </a:r>
            <a:r>
              <a:rPr lang="ru-RU" sz="1200" dirty="0"/>
              <a:t>детей </a:t>
            </a:r>
            <a:r>
              <a:rPr lang="ru-RU" sz="1200" dirty="0" smtClean="0"/>
              <a:t>в </a:t>
            </a:r>
            <a:r>
              <a:rPr lang="ru-RU" sz="1200" dirty="0"/>
              <a:t>играх становятся разнообразными.</a:t>
            </a:r>
          </a:p>
          <a:p>
            <a:pPr algn="l"/>
            <a:r>
              <a:rPr lang="ru-RU" sz="1200" dirty="0"/>
              <a:t>Развивается изобразительная деятельность детей</a:t>
            </a:r>
            <a:r>
              <a:rPr lang="ru-RU" sz="1200" dirty="0" smtClean="0"/>
              <a:t>.. </a:t>
            </a:r>
            <a:r>
              <a:rPr lang="ru-RU" sz="1200" dirty="0"/>
              <a:t>В течение года дети способны создать до </a:t>
            </a:r>
            <a:r>
              <a:rPr lang="ru-RU" sz="1200" dirty="0" smtClean="0"/>
              <a:t>двух </a:t>
            </a:r>
            <a:r>
              <a:rPr lang="ru-RU" sz="1200" dirty="0"/>
              <a:t>тысяч рисунков. Рисунки могут быть самыми разными по </a:t>
            </a:r>
            <a:r>
              <a:rPr lang="ru-RU" sz="1200" dirty="0" smtClean="0"/>
              <a:t>содержанию. Рисунки </a:t>
            </a:r>
            <a:r>
              <a:rPr lang="ru-RU" sz="1200" dirty="0"/>
              <a:t>приобретают сюжетный </a:t>
            </a:r>
            <a:r>
              <a:rPr lang="ru-RU" sz="1200" dirty="0" smtClean="0"/>
              <a:t>характер.</a:t>
            </a:r>
          </a:p>
          <a:p>
            <a:pPr algn="l"/>
            <a:r>
              <a:rPr lang="ru-RU" sz="1200" dirty="0" smtClean="0"/>
              <a:t>Изображение человека </a:t>
            </a:r>
            <a:r>
              <a:rPr lang="ru-RU" sz="1200" dirty="0"/>
              <a:t>становится более детализированным и пропорциональным. По </a:t>
            </a:r>
            <a:r>
              <a:rPr lang="ru-RU" sz="1200" dirty="0" smtClean="0"/>
              <a:t>рисунку </a:t>
            </a:r>
            <a:r>
              <a:rPr lang="ru-RU" sz="1200" dirty="0"/>
              <a:t>можно судить о половой принадлежности и эмоциональном </a:t>
            </a:r>
            <a:r>
              <a:rPr lang="ru-RU" sz="1200" dirty="0" smtClean="0"/>
              <a:t>состоянии </a:t>
            </a:r>
            <a:r>
              <a:rPr lang="ru-RU" sz="1200" dirty="0"/>
              <a:t>изображенного </a:t>
            </a:r>
            <a:r>
              <a:rPr lang="ru-RU" sz="1200" dirty="0" smtClean="0"/>
              <a:t>человека. </a:t>
            </a:r>
          </a:p>
          <a:p>
            <a:pPr algn="l"/>
            <a:r>
              <a:rPr lang="ru-RU" sz="1200" dirty="0" smtClean="0"/>
              <a:t>Конструирование </a:t>
            </a:r>
            <a:r>
              <a:rPr lang="ru-RU" sz="1200" dirty="0"/>
              <a:t>характеризуется умением анализировать условия, </a:t>
            </a:r>
            <a:r>
              <a:rPr lang="ru-RU" sz="1200" dirty="0" smtClean="0"/>
              <a:t>в </a:t>
            </a:r>
            <a:r>
              <a:rPr lang="ru-RU" sz="1200" dirty="0"/>
              <a:t>которых протекает эта деятельность. Дети используют и называют </a:t>
            </a:r>
            <a:r>
              <a:rPr lang="ru-RU" sz="1200" dirty="0" smtClean="0"/>
              <a:t>различные </a:t>
            </a:r>
            <a:r>
              <a:rPr lang="ru-RU" sz="1200" dirty="0"/>
              <a:t>детали деревянного конструктора. </a:t>
            </a:r>
            <a:r>
              <a:rPr lang="ru-RU" sz="1200" dirty="0" smtClean="0"/>
              <a:t>Появляется </a:t>
            </a:r>
            <a:r>
              <a:rPr lang="ru-RU" sz="1200" dirty="0"/>
              <a:t>конструирование в ходе совместной </a:t>
            </a:r>
            <a:r>
              <a:rPr lang="ru-RU" sz="1200" dirty="0" smtClean="0"/>
              <a:t>деятельности.</a:t>
            </a:r>
          </a:p>
          <a:p>
            <a:pPr algn="l"/>
            <a:r>
              <a:rPr lang="ru-RU" sz="1200" dirty="0" smtClean="0"/>
              <a:t>Дети </a:t>
            </a:r>
            <a:r>
              <a:rPr lang="ru-RU" sz="1200" dirty="0"/>
              <a:t>могут конструировать из бумаги, складывая ее в несколько раз </a:t>
            </a:r>
            <a:r>
              <a:rPr lang="ru-RU" sz="1200" dirty="0" smtClean="0"/>
              <a:t>(</a:t>
            </a:r>
            <a:r>
              <a:rPr lang="ru-RU" sz="1200" dirty="0"/>
              <a:t>два, четыре, шесть сгибаний); из природного материала. </a:t>
            </a:r>
            <a:r>
              <a:rPr lang="ru-RU" sz="1200" dirty="0" smtClean="0"/>
              <a:t>В </a:t>
            </a:r>
            <a:r>
              <a:rPr lang="ru-RU" sz="1200" dirty="0"/>
              <a:t>старшем дошкольном возрасте продолжает развиваться образное </a:t>
            </a:r>
            <a:r>
              <a:rPr lang="ru-RU" sz="1200" dirty="0" smtClean="0"/>
              <a:t>мышление</a:t>
            </a:r>
            <a:r>
              <a:rPr lang="ru-RU" sz="1200" dirty="0"/>
              <a:t>. Дети способны не только решить задачу в наглядном плане, но </a:t>
            </a:r>
            <a:r>
              <a:rPr lang="ru-RU" sz="1200" dirty="0" smtClean="0"/>
              <a:t>и </a:t>
            </a:r>
            <a:r>
              <a:rPr lang="ru-RU" sz="1200" dirty="0"/>
              <a:t>совершить преобразования объекта, указать, в какой </a:t>
            </a:r>
            <a:r>
              <a:rPr lang="ru-RU" sz="1200" dirty="0" smtClean="0"/>
              <a:t>последовательности </a:t>
            </a:r>
            <a:r>
              <a:rPr lang="ru-RU" sz="1200" dirty="0"/>
              <a:t>объекты вступят во взаимодействие и т. д</a:t>
            </a:r>
            <a:r>
              <a:rPr lang="ru-RU" sz="1200" dirty="0" smtClean="0"/>
              <a:t>..</a:t>
            </a:r>
            <a:endParaRPr lang="ru-RU" sz="1200" dirty="0"/>
          </a:p>
          <a:p>
            <a:pPr algn="l"/>
            <a:r>
              <a:rPr lang="ru-RU" sz="1200" dirty="0" smtClean="0"/>
              <a:t>Продолжает </a:t>
            </a:r>
            <a:r>
              <a:rPr lang="ru-RU" sz="1200" dirty="0"/>
              <a:t>совершенствоваться речь, в том числе ее звуковая сторона. </a:t>
            </a:r>
            <a:r>
              <a:rPr lang="ru-RU" sz="1200" dirty="0" smtClean="0"/>
              <a:t>Дети </a:t>
            </a:r>
            <a:r>
              <a:rPr lang="ru-RU" sz="1200" dirty="0"/>
              <a:t>могут правильно воспроизводить шипящие, свистящие и сонорные </a:t>
            </a:r>
            <a:r>
              <a:rPr lang="ru-RU" sz="1200" dirty="0" smtClean="0"/>
              <a:t>звуки</a:t>
            </a:r>
            <a:r>
              <a:rPr lang="ru-RU" sz="1200" dirty="0"/>
              <a:t>. Развиваются фонематический слух, интонационная </a:t>
            </a:r>
            <a:r>
              <a:rPr lang="ru-RU" sz="1200" dirty="0" smtClean="0"/>
              <a:t>выразительность </a:t>
            </a:r>
            <a:r>
              <a:rPr lang="ru-RU" sz="1200" dirty="0"/>
              <a:t>речи при чтении стихов в сюжетно-ролевой игре и в повседневной </a:t>
            </a:r>
            <a:r>
              <a:rPr lang="ru-RU" sz="1200" dirty="0" smtClean="0"/>
              <a:t>жизни</a:t>
            </a:r>
            <a:r>
              <a:rPr lang="ru-RU" sz="1200" dirty="0"/>
              <a:t>.</a:t>
            </a:r>
          </a:p>
          <a:p>
            <a:pPr algn="l"/>
            <a:r>
              <a:rPr lang="ru-RU" sz="1200" dirty="0"/>
              <a:t>Совершенствуется грамматический строй речи. Дети используют </a:t>
            </a:r>
            <a:r>
              <a:rPr lang="ru-RU" sz="1200" dirty="0" smtClean="0"/>
              <a:t>практически </a:t>
            </a:r>
            <a:r>
              <a:rPr lang="ru-RU" sz="1200" dirty="0"/>
              <a:t>все части речи, активно занимаются словотворчеством. </a:t>
            </a:r>
            <a:r>
              <a:rPr lang="ru-RU" sz="1200" dirty="0" smtClean="0"/>
              <a:t>Богаче </a:t>
            </a:r>
            <a:r>
              <a:rPr lang="ru-RU" sz="1200" dirty="0"/>
              <a:t>становится лексика: активно используются синонимы и антонимы.</a:t>
            </a:r>
          </a:p>
          <a:p>
            <a:pPr algn="l"/>
            <a:r>
              <a:rPr lang="ru-RU" sz="1200" dirty="0"/>
              <a:t>Развивается связная речь. Дети могут пересказывать, рассказывать по </a:t>
            </a:r>
            <a:r>
              <a:rPr lang="ru-RU" sz="1200" dirty="0" smtClean="0"/>
              <a:t>картинке</a:t>
            </a:r>
            <a:r>
              <a:rPr lang="ru-RU" sz="1200" dirty="0"/>
              <a:t>, передавая не только главное, но и детали.</a:t>
            </a:r>
          </a:p>
          <a:p>
            <a:pPr algn="l"/>
            <a:r>
              <a:rPr lang="ru-RU" sz="1200" dirty="0"/>
              <a:t>Достижения этого возраста характеризуются распределением ролей </a:t>
            </a:r>
            <a:r>
              <a:rPr lang="ru-RU" sz="1200" dirty="0" smtClean="0"/>
              <a:t>в </a:t>
            </a:r>
            <a:r>
              <a:rPr lang="ru-RU" sz="1200" dirty="0"/>
              <a:t>игровой деятельности; структурированием игрового пространства; </a:t>
            </a:r>
            <a:r>
              <a:rPr lang="ru-RU" sz="1200" dirty="0" smtClean="0"/>
              <a:t>дальнейшим </a:t>
            </a:r>
            <a:r>
              <a:rPr lang="ru-RU" sz="1200" dirty="0"/>
              <a:t>развитием изобразительной деятельности, отличающейся </a:t>
            </a:r>
            <a:r>
              <a:rPr lang="ru-RU" sz="1200" dirty="0" smtClean="0"/>
              <a:t>высокой </a:t>
            </a:r>
            <a:r>
              <a:rPr lang="ru-RU" sz="1200" dirty="0"/>
              <a:t>продуктивностью; применением в конструировании </a:t>
            </a:r>
            <a:r>
              <a:rPr lang="ru-RU" sz="1200" dirty="0" smtClean="0"/>
              <a:t>обобщенного </a:t>
            </a:r>
            <a:r>
              <a:rPr lang="ru-RU" sz="1200" dirty="0"/>
              <a:t>способа обследования образца; усвоением обобщенных способов </a:t>
            </a:r>
            <a:r>
              <a:rPr lang="ru-RU" sz="1200" dirty="0" smtClean="0"/>
              <a:t>изображения </a:t>
            </a:r>
            <a:r>
              <a:rPr lang="ru-RU" sz="1200" dirty="0"/>
              <a:t>предметов одинаковой формы.</a:t>
            </a:r>
          </a:p>
          <a:p>
            <a:pPr algn="l"/>
            <a:r>
              <a:rPr lang="ru-RU" sz="1200" dirty="0"/>
              <a:t>Восприятие в этом возрасте характеризуется анализом сложных </a:t>
            </a:r>
            <a:r>
              <a:rPr lang="ru-RU" sz="1200" dirty="0" smtClean="0"/>
              <a:t>форм </a:t>
            </a:r>
            <a:r>
              <a:rPr lang="ru-RU" sz="1200" dirty="0"/>
              <a:t>объектов; развитие мышления сопровождается освоением </a:t>
            </a:r>
            <a:r>
              <a:rPr lang="ru-RU" sz="1200" dirty="0" smtClean="0"/>
              <a:t>мыслительных </a:t>
            </a:r>
            <a:r>
              <a:rPr lang="ru-RU" sz="1200" dirty="0"/>
              <a:t>средств (схематизированные представления, комплексные </a:t>
            </a:r>
            <a:r>
              <a:rPr lang="ru-RU" sz="1200" dirty="0" smtClean="0"/>
              <a:t>представления</a:t>
            </a:r>
            <a:r>
              <a:rPr lang="ru-RU" sz="1200" dirty="0"/>
              <a:t>, представления о цикличности изменений); развиваются </a:t>
            </a:r>
            <a:r>
              <a:rPr lang="ru-RU" sz="1200" dirty="0" smtClean="0"/>
              <a:t>умение </a:t>
            </a:r>
            <a:r>
              <a:rPr lang="ru-RU" sz="1200" dirty="0"/>
              <a:t>обобщать, причинное мышление, воображение, произвольное </a:t>
            </a:r>
            <a:r>
              <a:rPr lang="ru-RU" sz="1200" dirty="0" smtClean="0"/>
              <a:t>внимание</a:t>
            </a:r>
            <a:r>
              <a:rPr lang="ru-RU" sz="1200" dirty="0"/>
              <a:t>, </a:t>
            </a:r>
            <a:r>
              <a:rPr lang="ru-RU" sz="1200" dirty="0" smtClean="0"/>
              <a:t>речь.</a:t>
            </a:r>
            <a:endParaRPr lang="ru-RU" sz="1200" dirty="0"/>
          </a:p>
          <a:p>
            <a:pPr algn="l"/>
            <a:endParaRPr lang="ru-RU" sz="1200" dirty="0"/>
          </a:p>
          <a:p>
            <a:pPr algn="l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893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9"/>
          </a:xfrm>
        </p:spPr>
        <p:txBody>
          <a:bodyPr/>
          <a:lstStyle/>
          <a:p>
            <a:pPr algn="ctr"/>
            <a:r>
              <a:rPr lang="ru-RU" sz="2400" dirty="0" smtClean="0"/>
              <a:t>Особенности детей 6-7 лет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48680"/>
            <a:ext cx="9108504" cy="61206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dirty="0"/>
              <a:t>В сюжетно-ролевых играх дети подготовительной к школе группы </a:t>
            </a:r>
            <a:r>
              <a:rPr lang="ru-RU" sz="4800" dirty="0" smtClean="0"/>
              <a:t>начинают </a:t>
            </a:r>
            <a:r>
              <a:rPr lang="ru-RU" sz="4800" dirty="0"/>
              <a:t>осваивать сложные взаимодействия людей, отражающие </a:t>
            </a:r>
            <a:r>
              <a:rPr lang="ru-RU" sz="4800" dirty="0" smtClean="0"/>
              <a:t>характерные </a:t>
            </a:r>
            <a:r>
              <a:rPr lang="ru-RU" sz="4800" dirty="0"/>
              <a:t>значимые жизненные ситуации, например, свадьбу, рождение </a:t>
            </a:r>
            <a:r>
              <a:rPr lang="ru-RU" sz="4800" dirty="0" smtClean="0"/>
              <a:t>ребенка</a:t>
            </a:r>
            <a:r>
              <a:rPr lang="ru-RU" sz="4800" dirty="0"/>
              <a:t>, болезнь</a:t>
            </a:r>
            <a:r>
              <a:rPr lang="ru-RU" sz="4800" dirty="0" smtClean="0"/>
              <a:t>, </a:t>
            </a:r>
            <a:r>
              <a:rPr lang="ru-RU" sz="4800" dirty="0"/>
              <a:t>и т. </a:t>
            </a:r>
            <a:r>
              <a:rPr lang="ru-RU" sz="4800" dirty="0" smtClean="0"/>
              <a:t>д.</a:t>
            </a:r>
          </a:p>
          <a:p>
            <a:pPr algn="l"/>
            <a:r>
              <a:rPr lang="ru-RU" sz="4800" dirty="0" smtClean="0"/>
              <a:t>Игровые </a:t>
            </a:r>
            <a:r>
              <a:rPr lang="ru-RU" sz="4800" dirty="0"/>
              <a:t>действия детей становятся более </a:t>
            </a:r>
            <a:r>
              <a:rPr lang="ru-RU" sz="4800" dirty="0" smtClean="0"/>
              <a:t>сложными, </a:t>
            </a:r>
            <a:r>
              <a:rPr lang="ru-RU" sz="4800" dirty="0"/>
              <a:t>обретают </a:t>
            </a:r>
            <a:r>
              <a:rPr lang="ru-RU" sz="4800" dirty="0" smtClean="0"/>
              <a:t>особый </a:t>
            </a:r>
            <a:r>
              <a:rPr lang="ru-RU" sz="4800" dirty="0"/>
              <a:t>смысл, который не всегда открывается </a:t>
            </a:r>
            <a:r>
              <a:rPr lang="ru-RU" sz="4800" dirty="0" smtClean="0"/>
              <a:t>взрослому. </a:t>
            </a:r>
            <a:r>
              <a:rPr lang="ru-RU" sz="4800" dirty="0"/>
              <a:t>Если логика игры требует появления новой роли, </a:t>
            </a:r>
            <a:r>
              <a:rPr lang="ru-RU" sz="4800" dirty="0" smtClean="0"/>
              <a:t>то </a:t>
            </a:r>
            <a:r>
              <a:rPr lang="ru-RU" sz="4800" dirty="0"/>
              <a:t>ребенок может по ходу игры взять на себя новую роль, сохранив при </a:t>
            </a:r>
            <a:r>
              <a:rPr lang="ru-RU" sz="4800" dirty="0" smtClean="0"/>
              <a:t>этом </a:t>
            </a:r>
            <a:r>
              <a:rPr lang="ru-RU" sz="4800" dirty="0"/>
              <a:t>роль, взятую ранее. Дети могут комментировать исполнение роли </a:t>
            </a:r>
            <a:r>
              <a:rPr lang="ru-RU" sz="4800" dirty="0" smtClean="0"/>
              <a:t>тем </a:t>
            </a:r>
            <a:r>
              <a:rPr lang="ru-RU" sz="4800" dirty="0"/>
              <a:t>или иным участником </a:t>
            </a:r>
            <a:r>
              <a:rPr lang="ru-RU" sz="4800" dirty="0" smtClean="0"/>
              <a:t>игры. </a:t>
            </a:r>
          </a:p>
          <a:p>
            <a:pPr algn="l"/>
            <a:r>
              <a:rPr lang="ru-RU" sz="4800" dirty="0" smtClean="0"/>
              <a:t>Образы </a:t>
            </a:r>
            <a:r>
              <a:rPr lang="ru-RU" sz="4800" dirty="0"/>
              <a:t>из окружающей жизни и литературных произведений, </a:t>
            </a:r>
            <a:r>
              <a:rPr lang="ru-RU" sz="4800" dirty="0" smtClean="0"/>
              <a:t>передаваемые </a:t>
            </a:r>
            <a:r>
              <a:rPr lang="ru-RU" sz="4800" dirty="0"/>
              <a:t>детьми в изобразительной деятельности, становятся сложнее. </a:t>
            </a:r>
            <a:r>
              <a:rPr lang="ru-RU" sz="4800" dirty="0" smtClean="0"/>
              <a:t>Рисунки </a:t>
            </a:r>
            <a:r>
              <a:rPr lang="ru-RU" sz="4800" dirty="0"/>
              <a:t>приобретают более детализированный характер, обогащается </a:t>
            </a:r>
            <a:r>
              <a:rPr lang="ru-RU" sz="4800" dirty="0" smtClean="0"/>
              <a:t>их </a:t>
            </a:r>
            <a:r>
              <a:rPr lang="ru-RU" sz="4800" dirty="0"/>
              <a:t>цветовая гамма. </a:t>
            </a:r>
            <a:r>
              <a:rPr lang="ru-RU" sz="4800" dirty="0" smtClean="0"/>
              <a:t>Более </a:t>
            </a:r>
            <a:r>
              <a:rPr lang="ru-RU" sz="4800" dirty="0"/>
              <a:t>явными становятся различия между </a:t>
            </a:r>
            <a:r>
              <a:rPr lang="ru-RU" sz="4800" dirty="0" smtClean="0"/>
              <a:t>рисунками </a:t>
            </a:r>
            <a:r>
              <a:rPr lang="ru-RU" sz="4800" dirty="0"/>
              <a:t>мальчиков и </a:t>
            </a:r>
            <a:r>
              <a:rPr lang="ru-RU" sz="4800" dirty="0" smtClean="0"/>
              <a:t>девочек.</a:t>
            </a:r>
            <a:endParaRPr lang="ru-RU" sz="4800" dirty="0"/>
          </a:p>
          <a:p>
            <a:pPr algn="l"/>
            <a:r>
              <a:rPr lang="ru-RU" sz="4800" dirty="0" smtClean="0"/>
              <a:t>У </a:t>
            </a:r>
            <a:r>
              <a:rPr lang="ru-RU" sz="4800" dirty="0"/>
              <a:t>дошкольников </a:t>
            </a:r>
            <a:r>
              <a:rPr lang="ru-RU" sz="4800" dirty="0" smtClean="0"/>
              <a:t>формируются </a:t>
            </a:r>
            <a:r>
              <a:rPr lang="ru-RU" sz="4800" dirty="0"/>
              <a:t>художественно-творческие способности в изобразительной </a:t>
            </a:r>
            <a:r>
              <a:rPr lang="ru-RU" sz="4800" dirty="0" smtClean="0"/>
              <a:t>деятельности</a:t>
            </a:r>
            <a:r>
              <a:rPr lang="ru-RU" sz="4800" dirty="0"/>
              <a:t>. </a:t>
            </a:r>
          </a:p>
          <a:p>
            <a:pPr algn="l"/>
            <a:r>
              <a:rPr lang="ru-RU" sz="4800" dirty="0" smtClean="0"/>
              <a:t>Дети </a:t>
            </a:r>
            <a:r>
              <a:rPr lang="ru-RU" sz="4800" dirty="0"/>
              <a:t>в значительной степени </a:t>
            </a:r>
            <a:r>
              <a:rPr lang="ru-RU" sz="4800" dirty="0" smtClean="0"/>
              <a:t>осваивают конструирование </a:t>
            </a:r>
            <a:r>
              <a:rPr lang="ru-RU" sz="4800" dirty="0"/>
              <a:t>из строительного материала. Они свободно </a:t>
            </a:r>
            <a:r>
              <a:rPr lang="ru-RU" sz="4800" dirty="0" smtClean="0"/>
              <a:t>владеют </a:t>
            </a:r>
            <a:r>
              <a:rPr lang="ru-RU" sz="4800" dirty="0"/>
              <a:t>обобщенными способами анализа как изображений, так и </a:t>
            </a:r>
            <a:r>
              <a:rPr lang="ru-RU" sz="4800" dirty="0" smtClean="0"/>
              <a:t>построек. Дети </a:t>
            </a:r>
            <a:r>
              <a:rPr lang="ru-RU" sz="4800" dirty="0"/>
              <a:t>быстро и правильно подбирают необходимый материал</a:t>
            </a:r>
            <a:r>
              <a:rPr lang="ru-RU" sz="4800" dirty="0" smtClean="0"/>
              <a:t>..</a:t>
            </a:r>
            <a:endParaRPr lang="ru-RU" sz="4800" dirty="0"/>
          </a:p>
          <a:p>
            <a:pPr algn="l"/>
            <a:r>
              <a:rPr lang="ru-RU" sz="4800" dirty="0"/>
              <a:t>В этом возрасте дети уже </a:t>
            </a:r>
            <a:r>
              <a:rPr lang="ru-RU" sz="4800" dirty="0" smtClean="0"/>
              <a:t>могут </a:t>
            </a:r>
            <a:r>
              <a:rPr lang="ru-RU" sz="4800" dirty="0"/>
              <a:t>освоить сложные формы сложения </a:t>
            </a:r>
            <a:r>
              <a:rPr lang="ru-RU" sz="4800" dirty="0" smtClean="0"/>
              <a:t>из </a:t>
            </a:r>
            <a:r>
              <a:rPr lang="ru-RU" sz="4800" dirty="0"/>
              <a:t>листа </a:t>
            </a:r>
            <a:r>
              <a:rPr lang="ru-RU" sz="4800" dirty="0" smtClean="0"/>
              <a:t>бумаги и </a:t>
            </a:r>
            <a:r>
              <a:rPr lang="ru-RU" sz="4800" dirty="0"/>
              <a:t>придумывать собственные, но этому их нужно </a:t>
            </a:r>
            <a:r>
              <a:rPr lang="ru-RU" sz="4800" dirty="0" smtClean="0"/>
              <a:t>специ</a:t>
            </a:r>
            <a:r>
              <a:rPr lang="ru-RU" sz="4800" dirty="0"/>
              <a:t>ально обучать. </a:t>
            </a:r>
          </a:p>
          <a:p>
            <a:pPr algn="l"/>
            <a:r>
              <a:rPr lang="ru-RU" sz="4800" dirty="0" smtClean="0"/>
              <a:t>Усложняется </a:t>
            </a:r>
            <a:r>
              <a:rPr lang="ru-RU" sz="4800" dirty="0"/>
              <a:t>конструирование из природного материала. </a:t>
            </a:r>
            <a:r>
              <a:rPr lang="ru-RU" sz="4800" dirty="0" smtClean="0"/>
              <a:t>У </a:t>
            </a:r>
            <a:r>
              <a:rPr lang="ru-RU" sz="4800" dirty="0"/>
              <a:t>детей продолжает развиваться восприятие, однако они не всегда </a:t>
            </a:r>
            <a:r>
              <a:rPr lang="ru-RU" sz="4800" dirty="0" smtClean="0"/>
              <a:t>могут </a:t>
            </a:r>
            <a:r>
              <a:rPr lang="ru-RU" sz="4800" dirty="0"/>
              <a:t>одновременно учитывать несколько различных признаков.</a:t>
            </a:r>
          </a:p>
          <a:p>
            <a:pPr algn="l"/>
            <a:r>
              <a:rPr lang="ru-RU" sz="4800" dirty="0"/>
              <a:t>Развивается образное мышление, однако воспроизведение </a:t>
            </a:r>
            <a:r>
              <a:rPr lang="ru-RU" sz="4800" dirty="0" smtClean="0"/>
              <a:t>метрических </a:t>
            </a:r>
            <a:r>
              <a:rPr lang="ru-RU" sz="4800" dirty="0"/>
              <a:t>отношений затруднено. Это легко проверить, предложив детям </a:t>
            </a:r>
            <a:r>
              <a:rPr lang="ru-RU" sz="4800" dirty="0" smtClean="0"/>
              <a:t>воспроизвести </a:t>
            </a:r>
            <a:r>
              <a:rPr lang="ru-RU" sz="4800" dirty="0"/>
              <a:t>на листе бумаги образец, на котором нарисованы девять </a:t>
            </a:r>
            <a:r>
              <a:rPr lang="ru-RU" sz="4800" dirty="0" smtClean="0"/>
              <a:t>точек</a:t>
            </a:r>
            <a:r>
              <a:rPr lang="ru-RU" sz="4800" dirty="0"/>
              <a:t>, расположенных не на одной прямой. Как правило, дети не </a:t>
            </a:r>
            <a:r>
              <a:rPr lang="ru-RU" sz="4800" dirty="0" smtClean="0"/>
              <a:t>воспроизводят </a:t>
            </a:r>
            <a:r>
              <a:rPr lang="ru-RU" sz="4800" dirty="0"/>
              <a:t>метрические отношения между точками: при наложении </a:t>
            </a:r>
            <a:r>
              <a:rPr lang="ru-RU" sz="4800" dirty="0" smtClean="0"/>
              <a:t>рисунков </a:t>
            </a:r>
            <a:r>
              <a:rPr lang="ru-RU" sz="4800" dirty="0"/>
              <a:t>друг на друга точки детского рисунка не совпадают с точками </a:t>
            </a:r>
            <a:r>
              <a:rPr lang="ru-RU" sz="4800" dirty="0" smtClean="0"/>
              <a:t>образца</a:t>
            </a:r>
            <a:r>
              <a:rPr lang="ru-RU" sz="4800" dirty="0"/>
              <a:t>.</a:t>
            </a:r>
          </a:p>
          <a:p>
            <a:pPr algn="l"/>
            <a:r>
              <a:rPr lang="ru-RU" sz="4800" dirty="0"/>
              <a:t>Продолжают развиваться навыки обобщения и рассуждения, но они </a:t>
            </a:r>
            <a:r>
              <a:rPr lang="ru-RU" sz="4800" dirty="0" smtClean="0"/>
              <a:t>в </a:t>
            </a:r>
            <a:r>
              <a:rPr lang="ru-RU" sz="4800" dirty="0"/>
              <a:t>значительной степени ограничиваются наглядными признаками ситуации.</a:t>
            </a:r>
          </a:p>
          <a:p>
            <a:pPr algn="l"/>
            <a:r>
              <a:rPr lang="ru-RU" sz="4800" dirty="0"/>
              <a:t>Продолжает развиваться воображение, однако часто приходится </a:t>
            </a:r>
            <a:r>
              <a:rPr lang="ru-RU" sz="4800" dirty="0" smtClean="0"/>
              <a:t>констатировать </a:t>
            </a:r>
            <a:r>
              <a:rPr lang="ru-RU" sz="4800" dirty="0"/>
              <a:t>снижение развития воображения в этом возрасте в сравнении </a:t>
            </a:r>
            <a:r>
              <a:rPr lang="ru-RU" sz="4800" dirty="0" smtClean="0"/>
              <a:t>со </a:t>
            </a:r>
            <a:r>
              <a:rPr lang="ru-RU" sz="4800" dirty="0"/>
              <a:t>старшей группой. Это можно объяснить различными влияниями, в том </a:t>
            </a:r>
            <a:r>
              <a:rPr lang="ru-RU" sz="4800" dirty="0" smtClean="0"/>
              <a:t>числе </a:t>
            </a:r>
            <a:r>
              <a:rPr lang="ru-RU" sz="4800" dirty="0"/>
              <a:t>и средств массовой информации, приводящими к стереотипности </a:t>
            </a:r>
            <a:r>
              <a:rPr lang="ru-RU" sz="4800" dirty="0" smtClean="0"/>
              <a:t>детских </a:t>
            </a:r>
            <a:r>
              <a:rPr lang="ru-RU" sz="4800" dirty="0"/>
              <a:t>образов.</a:t>
            </a:r>
          </a:p>
          <a:p>
            <a:pPr algn="l"/>
            <a:r>
              <a:rPr lang="ru-RU" sz="4800" dirty="0"/>
              <a:t>Продолжает развиваться внимание </a:t>
            </a:r>
            <a:r>
              <a:rPr lang="ru-RU" sz="4800" dirty="0" smtClean="0"/>
              <a:t>дошкольников, </a:t>
            </a:r>
            <a:r>
              <a:rPr lang="ru-RU" sz="4800" dirty="0"/>
              <a:t>оно становится </a:t>
            </a:r>
            <a:r>
              <a:rPr lang="ru-RU" sz="4800" dirty="0" smtClean="0"/>
              <a:t>произвольным</a:t>
            </a:r>
            <a:r>
              <a:rPr lang="ru-RU" sz="4800" dirty="0"/>
              <a:t>. В некоторых видах деятельности время произвольного </a:t>
            </a:r>
            <a:r>
              <a:rPr lang="ru-RU" sz="4800" dirty="0" smtClean="0"/>
              <a:t>сосредоточения </a:t>
            </a:r>
            <a:r>
              <a:rPr lang="ru-RU" sz="4800" dirty="0"/>
              <a:t>достигает 30 минут.</a:t>
            </a:r>
          </a:p>
          <a:p>
            <a:pPr algn="l"/>
            <a:r>
              <a:rPr lang="ru-RU" sz="4800" dirty="0"/>
              <a:t>У дошкольников </a:t>
            </a:r>
            <a:r>
              <a:rPr lang="ru-RU" sz="4800" dirty="0" smtClean="0"/>
              <a:t>продолжает </a:t>
            </a:r>
            <a:r>
              <a:rPr lang="ru-RU" sz="4800" dirty="0"/>
              <a:t>развиваться </a:t>
            </a:r>
            <a:r>
              <a:rPr lang="ru-RU" sz="4800" dirty="0" smtClean="0"/>
              <a:t>речь: </a:t>
            </a:r>
            <a:r>
              <a:rPr lang="ru-RU" sz="4800" dirty="0"/>
              <a:t>ее звуковая сторона, </a:t>
            </a:r>
            <a:r>
              <a:rPr lang="ru-RU" sz="4800" dirty="0" smtClean="0"/>
              <a:t>грамматический </a:t>
            </a:r>
            <a:r>
              <a:rPr lang="ru-RU" sz="4800" dirty="0"/>
              <a:t>строй, лексика. Развивается связная речь. В </a:t>
            </a:r>
            <a:r>
              <a:rPr lang="ru-RU" sz="4800" dirty="0" smtClean="0"/>
              <a:t>высказываниях </a:t>
            </a:r>
            <a:r>
              <a:rPr lang="ru-RU" sz="4800" dirty="0"/>
              <a:t>детей отражаются как расширяющийся словарь, так и характер </a:t>
            </a:r>
            <a:r>
              <a:rPr lang="ru-RU" sz="4800" dirty="0" smtClean="0"/>
              <a:t>обобщений</a:t>
            </a:r>
            <a:r>
              <a:rPr lang="ru-RU" sz="4800" dirty="0"/>
              <a:t>, формирующихся в этом возрасте. Дети начинают активно </a:t>
            </a:r>
            <a:r>
              <a:rPr lang="ru-RU" sz="4800" dirty="0" smtClean="0"/>
              <a:t>употреблять </a:t>
            </a:r>
            <a:r>
              <a:rPr lang="ru-RU" sz="4800" dirty="0"/>
              <a:t>обобщающие существительные, синонимы, антонимы, </a:t>
            </a:r>
            <a:r>
              <a:rPr lang="ru-RU" sz="4800" dirty="0" smtClean="0"/>
              <a:t>прилагательные </a:t>
            </a:r>
            <a:r>
              <a:rPr lang="ru-RU" sz="4800" dirty="0"/>
              <a:t>и т. </a:t>
            </a:r>
            <a:r>
              <a:rPr lang="ru-RU" sz="4800" dirty="0" err="1" smtClean="0"/>
              <a:t>д.В</a:t>
            </a:r>
            <a:r>
              <a:rPr lang="ru-RU" sz="4800" dirty="0" smtClean="0"/>
              <a:t> </a:t>
            </a:r>
            <a:r>
              <a:rPr lang="ru-RU" sz="4800" dirty="0"/>
              <a:t>результате правильно организованной образовательной работы у </a:t>
            </a:r>
            <a:r>
              <a:rPr lang="ru-RU" sz="4800" dirty="0" smtClean="0"/>
              <a:t>детей </a:t>
            </a:r>
            <a:r>
              <a:rPr lang="ru-RU" sz="4800" dirty="0"/>
              <a:t>развиваются диалогическая и некоторые виды монологической </a:t>
            </a:r>
            <a:r>
              <a:rPr lang="ru-RU" sz="4800" dirty="0" err="1" smtClean="0"/>
              <a:t>речи.В</a:t>
            </a:r>
            <a:r>
              <a:rPr lang="ru-RU" sz="4800" dirty="0" smtClean="0"/>
              <a:t> </a:t>
            </a:r>
            <a:r>
              <a:rPr lang="ru-RU" sz="4800" dirty="0"/>
              <a:t>подготовительной к школе группе завершается дошкольный возраст. </a:t>
            </a:r>
            <a:r>
              <a:rPr lang="ru-RU" sz="4800" dirty="0" smtClean="0"/>
              <a:t>Его </a:t>
            </a:r>
            <a:r>
              <a:rPr lang="ru-RU" sz="4800" dirty="0"/>
              <a:t>основные достижения связаны с освоением мира вещей как предметов </a:t>
            </a:r>
            <a:r>
              <a:rPr lang="ru-RU" sz="4800" dirty="0" smtClean="0"/>
              <a:t>человеческой </a:t>
            </a:r>
            <a:r>
              <a:rPr lang="ru-RU" sz="4800" dirty="0"/>
              <a:t>культуры; освоением форм позитивного общения с людьми; </a:t>
            </a:r>
            <a:r>
              <a:rPr lang="ru-RU" sz="4800" dirty="0" smtClean="0"/>
              <a:t>развитием </a:t>
            </a:r>
            <a:r>
              <a:rPr lang="ru-RU" sz="4800" dirty="0"/>
              <a:t>половой идентификации, формированием позиции школьника. </a:t>
            </a:r>
            <a:r>
              <a:rPr lang="ru-RU" sz="4800" dirty="0" smtClean="0"/>
              <a:t>К </a:t>
            </a:r>
            <a:r>
              <a:rPr lang="ru-RU" sz="4800" dirty="0"/>
              <a:t>концу дошкольного возраста ребенок обладает высоким уровнем </a:t>
            </a:r>
            <a:r>
              <a:rPr lang="ru-RU" sz="4800" dirty="0" smtClean="0"/>
              <a:t>познавательного </a:t>
            </a:r>
            <a:r>
              <a:rPr lang="ru-RU" sz="4800" dirty="0"/>
              <a:t>и личностного развития, что позволяет ему в </a:t>
            </a:r>
            <a:r>
              <a:rPr lang="ru-RU" sz="4800" dirty="0" smtClean="0"/>
              <a:t>дальнейшем </a:t>
            </a:r>
            <a:r>
              <a:rPr lang="ru-RU" sz="4800" dirty="0"/>
              <a:t>успешно учиться в школе. </a:t>
            </a:r>
          </a:p>
          <a:p>
            <a:pPr algn="l"/>
            <a:endParaRPr lang="ru-RU" sz="4800" dirty="0"/>
          </a:p>
          <a:p>
            <a:pPr algn="l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508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82" y="260648"/>
            <a:ext cx="8928992" cy="720080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Целевые ориентиры образования в раннем возрасте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152" y="764704"/>
            <a:ext cx="8928992" cy="62646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/>
              <a:t>• 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pPr algn="l"/>
            <a:r>
              <a:rPr lang="ru-RU" dirty="0"/>
              <a:t>•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l"/>
            <a:r>
              <a:rPr lang="ru-RU" dirty="0"/>
              <a:t>• Проявляет отрицательное отношение к грубости, жадности.</a:t>
            </a:r>
          </a:p>
          <a:p>
            <a:pPr algn="l"/>
            <a:r>
              <a:rPr lang="ru-RU" dirty="0"/>
              <a:t>•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 </a:t>
            </a:r>
          </a:p>
          <a:p>
            <a:pPr algn="l"/>
            <a:r>
              <a:rPr lang="ru-RU" dirty="0"/>
              <a:t>•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l"/>
            <a:r>
              <a:rPr lang="ru-RU" dirty="0"/>
              <a:t>•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</a:p>
          <a:p>
            <a:pPr algn="l"/>
            <a:r>
              <a:rPr lang="ru-RU" dirty="0"/>
              <a:t>• 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pPr algn="l"/>
            <a:r>
              <a:rPr lang="ru-RU" dirty="0"/>
              <a:t>• Проявляет интерес к окружающему миру природы, с интересом участвует в сезонных наблюдениях.</a:t>
            </a:r>
          </a:p>
          <a:p>
            <a:pPr algn="l"/>
            <a:r>
              <a:rPr lang="ru-RU" dirty="0"/>
              <a:t>• 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l"/>
            <a:r>
              <a:rPr lang="ru-RU" dirty="0"/>
              <a:t>•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l"/>
            <a:r>
              <a:rPr lang="ru-RU" dirty="0"/>
              <a:t>• Проявляет интерес к продуктивной деятельности (рисование, лепка, конструирование, аппликация).</a:t>
            </a:r>
          </a:p>
          <a:p>
            <a:pPr algn="l"/>
            <a:r>
              <a:rPr lang="ru-RU" dirty="0"/>
              <a:t>• У ребенка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07" y="116632"/>
            <a:ext cx="9036496" cy="1080120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Целевые ориентиры на этапе завершения дошкольного образования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algn="l"/>
            <a:r>
              <a:rPr lang="ru-RU" sz="1200" dirty="0"/>
              <a:t>• 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 </a:t>
            </a:r>
          </a:p>
          <a:p>
            <a:pPr algn="l"/>
            <a:r>
              <a:rPr lang="ru-RU" sz="1200" dirty="0"/>
              <a:t>•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</a:t>
            </a:r>
          </a:p>
          <a:p>
            <a:pPr algn="l"/>
            <a:r>
              <a:rPr lang="ru-RU" sz="1200" dirty="0"/>
              <a:t>•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algn="l"/>
            <a:r>
              <a:rPr lang="ru-RU" sz="1200" dirty="0"/>
              <a:t>• Способен сотрудничать и выполнять как лидерские, так и исполнительские функции в совместной деятельности.</a:t>
            </a:r>
          </a:p>
          <a:p>
            <a:pPr algn="l"/>
            <a:r>
              <a:rPr lang="ru-RU" sz="1200" dirty="0"/>
              <a:t>• 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algn="l"/>
            <a:r>
              <a:rPr lang="ru-RU" sz="1200" dirty="0"/>
              <a:t>• Проявляет </a:t>
            </a:r>
            <a:r>
              <a:rPr lang="ru-RU" sz="1200" dirty="0" err="1"/>
              <a:t>эмпатию</a:t>
            </a:r>
            <a:r>
              <a:rPr lang="ru-RU" sz="1200" dirty="0"/>
              <a:t> по отношению к другим людям, готовность прийти на помощь тем, кто в этом нуждается.</a:t>
            </a:r>
          </a:p>
          <a:p>
            <a:pPr algn="l"/>
            <a:r>
              <a:rPr lang="ru-RU" sz="1200" dirty="0"/>
              <a:t>• Проявляет умение слышать других и стремление быть понятым другими. </a:t>
            </a:r>
          </a:p>
          <a:p>
            <a:pPr algn="l"/>
            <a:r>
              <a:rPr lang="ru-RU" sz="1200" dirty="0"/>
              <a:t>• 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algn="l"/>
            <a:r>
              <a:rPr lang="ru-RU" sz="1200" dirty="0"/>
              <a:t>• 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</a:p>
          <a:p>
            <a:pPr algn="l"/>
            <a:r>
              <a:rPr lang="ru-RU" sz="1200" dirty="0"/>
              <a:t>• 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 algn="l"/>
            <a:r>
              <a:rPr lang="ru-RU" sz="1200" dirty="0"/>
              <a:t>•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 </a:t>
            </a:r>
          </a:p>
          <a:p>
            <a:pPr algn="l"/>
            <a:r>
              <a:rPr lang="ru-RU" sz="1200" dirty="0"/>
              <a:t>• Проявляет ответственность за начатое дело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508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853" y="188640"/>
            <a:ext cx="88569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 </a:t>
            </a:r>
            <a:r>
              <a:rPr lang="ru-RU" sz="1200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 </a:t>
            </a:r>
          </a:p>
          <a:p>
            <a:r>
              <a:rPr lang="ru-RU" sz="1200" dirty="0"/>
              <a:t>• 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r>
              <a:rPr lang="ru-RU" sz="1200" dirty="0"/>
              <a:t>• Проявляет уважение к жизни (в различных ее формах) и заботу об окружающей среде. </a:t>
            </a:r>
          </a:p>
          <a:p>
            <a:r>
              <a:rPr lang="ru-RU" sz="1200" dirty="0"/>
              <a:t>•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r>
              <a:rPr lang="ru-RU" sz="1200" dirty="0"/>
              <a:t>• 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r>
              <a:rPr lang="ru-RU" sz="1200" dirty="0"/>
              <a:t>• Имеет 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</a:t>
            </a:r>
          </a:p>
          <a:p>
            <a:r>
              <a:rPr lang="ru-RU" sz="1200" dirty="0"/>
              <a:t>• 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r>
              <a:rPr lang="ru-RU" sz="1200" dirty="0"/>
              <a:t>• Имеет начальные представления о здоровом образе жизни. Воспринимает здоровый образ жизни как ценность </a:t>
            </a:r>
          </a:p>
        </p:txBody>
      </p:sp>
    </p:spTree>
    <p:extLst>
      <p:ext uri="{BB962C8B-B14F-4D97-AF65-F5344CB8AC3E}">
        <p14:creationId xmlns:p14="http://schemas.microsoft.com/office/powerpoint/2010/main" val="2754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1224136"/>
          </a:xfrm>
        </p:spPr>
        <p:txBody>
          <a:bodyPr/>
          <a:lstStyle/>
          <a:p>
            <a:pPr algn="l"/>
            <a:r>
              <a:rPr lang="ru-RU" sz="3600" dirty="0" smtClean="0"/>
              <a:t>Содержательный раздел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образовательная деятельность по реализации основной образовательной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492896"/>
            <a:ext cx="8928992" cy="5256584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Содержание </a:t>
            </a:r>
            <a:r>
              <a:rPr lang="ru-RU" sz="2800" dirty="0" smtClean="0"/>
              <a:t>работы </a:t>
            </a:r>
            <a:r>
              <a:rPr lang="ru-RU" sz="2800" dirty="0"/>
              <a:t>с детьми </a:t>
            </a:r>
            <a:r>
              <a:rPr lang="ru-RU" sz="2800" dirty="0" smtClean="0"/>
              <a:t>дается </a:t>
            </a:r>
            <a:r>
              <a:rPr lang="ru-RU" sz="2800" dirty="0"/>
              <a:t>по образовательным областям: </a:t>
            </a:r>
            <a:endParaRPr lang="ru-RU" sz="2800" dirty="0" smtClean="0"/>
          </a:p>
          <a:p>
            <a:pPr algn="l"/>
            <a:r>
              <a:rPr lang="ru-RU" sz="2800" dirty="0" smtClean="0"/>
              <a:t>«</a:t>
            </a:r>
            <a:r>
              <a:rPr lang="ru-RU" sz="2800" dirty="0"/>
              <a:t>Социально-коммуникативное развитие</a:t>
            </a:r>
            <a:r>
              <a:rPr lang="ru-RU" sz="2800" dirty="0" smtClean="0"/>
              <a:t>»</a:t>
            </a:r>
          </a:p>
          <a:p>
            <a:pPr algn="l"/>
            <a:r>
              <a:rPr lang="ru-RU" sz="2800" dirty="0" smtClean="0"/>
              <a:t>«</a:t>
            </a:r>
            <a:r>
              <a:rPr lang="ru-RU" sz="2800" dirty="0"/>
              <a:t>Познавательное развитие</a:t>
            </a:r>
            <a:r>
              <a:rPr lang="ru-RU" sz="2800" dirty="0" smtClean="0"/>
              <a:t>» </a:t>
            </a:r>
          </a:p>
          <a:p>
            <a:pPr algn="l"/>
            <a:r>
              <a:rPr lang="ru-RU" sz="2800" dirty="0" smtClean="0"/>
              <a:t>«</a:t>
            </a:r>
            <a:r>
              <a:rPr lang="ru-RU" sz="2800" dirty="0"/>
              <a:t>Речевое развитие</a:t>
            </a:r>
            <a:r>
              <a:rPr lang="ru-RU" sz="2800" dirty="0" smtClean="0"/>
              <a:t>» </a:t>
            </a:r>
          </a:p>
          <a:p>
            <a:pPr algn="l"/>
            <a:r>
              <a:rPr lang="ru-RU" sz="2800" dirty="0" smtClean="0"/>
              <a:t>«</a:t>
            </a:r>
            <a:r>
              <a:rPr lang="ru-RU" sz="2800" dirty="0"/>
              <a:t>Художественно-эстетическое развитие</a:t>
            </a:r>
            <a:r>
              <a:rPr lang="ru-RU" sz="2800" dirty="0" smtClean="0"/>
              <a:t>» </a:t>
            </a:r>
            <a:r>
              <a:rPr lang="ru-RU" sz="2800" dirty="0"/>
              <a:t>«Физическое развитие</a:t>
            </a:r>
            <a:r>
              <a:rPr lang="ru-RU" sz="2800" dirty="0" smtClean="0"/>
              <a:t>»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14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/>
          <a:lstStyle/>
          <a:p>
            <a:pPr algn="ctr"/>
            <a:r>
              <a:rPr lang="ru-RU" sz="3200" dirty="0" smtClean="0"/>
              <a:t>Социально-коммуникативное развитие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908720"/>
            <a:ext cx="8928992" cy="5760640"/>
          </a:xfrm>
        </p:spPr>
        <p:txBody>
          <a:bodyPr/>
          <a:lstStyle/>
          <a:p>
            <a:pPr algn="l"/>
            <a:r>
              <a:rPr lang="ru-RU" dirty="0"/>
              <a:t>Ц</a:t>
            </a:r>
            <a:r>
              <a:rPr lang="ru-RU" dirty="0" smtClean="0"/>
              <a:t>ель-позитивная социализация детей, приобщение к социокультурным нормам, традициям семьи, общества, государства</a:t>
            </a:r>
          </a:p>
          <a:p>
            <a:pPr algn="l"/>
            <a:r>
              <a:rPr lang="ru-RU" sz="1600" dirty="0" smtClean="0"/>
              <a:t>Задачи:</a:t>
            </a:r>
          </a:p>
          <a:p>
            <a:pPr algn="l"/>
            <a:r>
              <a:rPr lang="ru-RU" sz="1600" dirty="0"/>
              <a:t>Усвоение норм и ценностей, принятых в обществе, воспитание моральных и </a:t>
            </a:r>
          </a:p>
          <a:p>
            <a:pPr algn="l"/>
            <a:r>
              <a:rPr lang="ru-RU" sz="1600" dirty="0"/>
              <a:t>нравственных качеств ребенка, формирование умения правильно оценивать свои поступки и поступки сверстников. </a:t>
            </a:r>
          </a:p>
          <a:p>
            <a:pPr algn="l"/>
            <a:r>
              <a:rPr lang="ru-RU" sz="1600" dirty="0"/>
              <a:t>Развитие общения и взаимодействия ребенка с взрослыми и сверстниками, развитие социального и эмоционального интеллекта, эмоциональной отзывчивости, сопереживания, уважительного и доброжелательного отношения к окружающим.</a:t>
            </a:r>
          </a:p>
          <a:p>
            <a:pPr algn="l"/>
            <a:r>
              <a:rPr lang="ru-RU" sz="1600" dirty="0"/>
              <a:t>Формирование готовности детей к совместной деятельности, развитие умения договариваться, самостоятельно разрешать конфликты со </a:t>
            </a:r>
            <a:r>
              <a:rPr lang="ru-RU" sz="1600" dirty="0" smtClean="0"/>
              <a:t>сверстниками</a:t>
            </a:r>
            <a:endParaRPr lang="ru-RU" sz="1600" dirty="0"/>
          </a:p>
          <a:p>
            <a:pPr algn="l"/>
            <a:r>
              <a:rPr lang="ru-RU" sz="1600" dirty="0"/>
              <a:t>Развитие навыков самообслуживания; становление самостоятельности, целенаправленности и </a:t>
            </a:r>
            <a:r>
              <a:rPr lang="ru-RU" sz="1600" dirty="0" err="1"/>
              <a:t>саморегуляции</a:t>
            </a:r>
            <a:r>
              <a:rPr lang="ru-RU" sz="1600" dirty="0"/>
              <a:t> собственных действий. </a:t>
            </a:r>
          </a:p>
          <a:p>
            <a:pPr algn="l"/>
            <a:r>
              <a:rPr lang="ru-RU" sz="1600" dirty="0"/>
              <a:t>Формирование первичных представлений о безопасном поведении в быту, социуме, природе. Воспитание осознанного отношения к выполнению правил безопасности.</a:t>
            </a:r>
          </a:p>
          <a:p>
            <a:pPr algn="l"/>
            <a:r>
              <a:rPr lang="ru-RU" sz="1600" dirty="0"/>
              <a:t>Формирование элементарных представлений о правилах безопасности дорожного движения; воспитание осознанного отношения к необходимости выполнения этих правил.</a:t>
            </a:r>
          </a:p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789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2160240" cy="1080120"/>
          </a:xfrm>
        </p:spPr>
        <p:txBody>
          <a:bodyPr/>
          <a:lstStyle/>
          <a:p>
            <a:pPr algn="l"/>
            <a:r>
              <a:rPr lang="ru-RU" dirty="0" smtClean="0"/>
              <a:t>Цель: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7776864" cy="460851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900" dirty="0">
                <a:latin typeface="Times New Roman"/>
                <a:ea typeface="Times New Roman"/>
                <a:cs typeface="Times New Roman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</a:t>
            </a:r>
            <a:endParaRPr lang="ru-RU" sz="59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0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0" y="14807"/>
            <a:ext cx="9108504" cy="605881"/>
          </a:xfrm>
        </p:spPr>
        <p:txBody>
          <a:bodyPr/>
          <a:lstStyle/>
          <a:p>
            <a:pPr algn="ctr"/>
            <a:r>
              <a:rPr lang="ru-RU" sz="3200" dirty="0" smtClean="0"/>
              <a:t>Познавательное развитие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620688"/>
            <a:ext cx="9001000" cy="61206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/>
              <a:t>Цель- развитие познавательных интересов, познавательных способностей детей</a:t>
            </a:r>
          </a:p>
          <a:p>
            <a:pPr algn="l"/>
            <a:r>
              <a:rPr lang="ru-RU" sz="1900" dirty="0" smtClean="0"/>
              <a:t>Задачи:</a:t>
            </a:r>
          </a:p>
          <a:p>
            <a:pPr algn="l"/>
            <a:r>
              <a:rPr lang="ru-RU" sz="1900" dirty="0"/>
              <a:t>развитие интересов детей, любознательности и познавательной мотивации; </a:t>
            </a:r>
            <a:endParaRPr lang="ru-RU" sz="1900" dirty="0" smtClean="0"/>
          </a:p>
          <a:p>
            <a:pPr algn="l"/>
            <a:r>
              <a:rPr lang="ru-RU" sz="1900" dirty="0" smtClean="0"/>
              <a:t>формирование </a:t>
            </a:r>
            <a:r>
              <a:rPr lang="ru-RU" sz="1900" dirty="0"/>
              <a:t>познавательных действий, становление сознания; развитие воображения и творческой активности</a:t>
            </a:r>
            <a:r>
              <a:rPr lang="ru-RU" sz="1900" dirty="0" smtClean="0"/>
              <a:t>;</a:t>
            </a:r>
          </a:p>
          <a:p>
            <a:pPr algn="l"/>
            <a:r>
              <a:rPr lang="ru-RU" sz="1900" dirty="0" smtClean="0"/>
              <a:t> </a:t>
            </a:r>
            <a:r>
              <a:rPr lang="ru-RU" sz="1900" dirty="0"/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</a:t>
            </a:r>
            <a:endParaRPr lang="ru-RU" sz="1900" dirty="0" smtClean="0"/>
          </a:p>
          <a:p>
            <a:pPr algn="l"/>
            <a:r>
              <a:rPr lang="ru-RU" sz="1900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</a:t>
            </a:r>
            <a:r>
              <a:rPr lang="ru-RU" sz="1900" dirty="0" err="1" smtClean="0"/>
              <a:t>др</a:t>
            </a:r>
            <a:endParaRPr lang="ru-RU" sz="1900" dirty="0" smtClean="0"/>
          </a:p>
          <a:p>
            <a:pPr algn="l"/>
            <a:r>
              <a:rPr lang="ru-RU" sz="1900" dirty="0" smtClean="0"/>
              <a:t>формирование </a:t>
            </a:r>
            <a:r>
              <a:rPr lang="ru-RU" sz="1900" dirty="0"/>
              <a:t>первичных представлений </a:t>
            </a:r>
            <a:r>
              <a:rPr lang="ru-RU" sz="1900" dirty="0" smtClean="0"/>
              <a:t>о </a:t>
            </a:r>
            <a:r>
              <a:rPr lang="ru-RU" sz="1900" dirty="0"/>
              <a:t>малой родине и Отечестве, представлений о социокультурных ценностях нашего народа, об отечественных традициях и праздниках, </a:t>
            </a:r>
            <a:r>
              <a:rPr lang="ru-RU" sz="1900" dirty="0" smtClean="0"/>
              <a:t>о </a:t>
            </a:r>
            <a:r>
              <a:rPr lang="ru-RU" sz="1900" dirty="0"/>
              <a:t>планете Земля как общем доме людей, об особенностях ее природы, многообразии стран и народов мира.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938"/>
          </a:xfrm>
        </p:spPr>
        <p:txBody>
          <a:bodyPr/>
          <a:lstStyle/>
          <a:p>
            <a:pPr algn="ctr"/>
            <a:r>
              <a:rPr lang="ru-RU" sz="3600" dirty="0" smtClean="0"/>
              <a:t>Речевое развитие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764704"/>
            <a:ext cx="9001000" cy="597666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Цель – формирование устной речи и навыков речевого общения с окружающими на основе овладения литературным языком</a:t>
            </a:r>
          </a:p>
          <a:p>
            <a:pPr algn="l"/>
            <a:r>
              <a:rPr lang="ru-RU" sz="1800" dirty="0" smtClean="0"/>
              <a:t>Задачи:</a:t>
            </a:r>
          </a:p>
          <a:p>
            <a:pPr algn="l"/>
            <a:r>
              <a:rPr lang="ru-RU" sz="1800" dirty="0"/>
              <a:t>владение речью как средством общения и культуры; </a:t>
            </a:r>
            <a:endParaRPr lang="ru-RU" sz="1800" dirty="0" smtClean="0"/>
          </a:p>
          <a:p>
            <a:pPr algn="l"/>
            <a:r>
              <a:rPr lang="ru-RU" sz="1800" dirty="0" smtClean="0"/>
              <a:t>обогащение </a:t>
            </a:r>
            <a:r>
              <a:rPr lang="ru-RU" sz="1800" dirty="0"/>
              <a:t>активного словаря</a:t>
            </a:r>
            <a:r>
              <a:rPr lang="ru-RU" sz="1800" dirty="0" smtClean="0"/>
              <a:t>;</a:t>
            </a:r>
          </a:p>
          <a:p>
            <a:pPr algn="l"/>
            <a:r>
              <a:rPr lang="ru-RU" sz="1800" dirty="0" smtClean="0"/>
              <a:t> </a:t>
            </a:r>
            <a:r>
              <a:rPr lang="ru-RU" sz="1800" dirty="0"/>
              <a:t>развитие связной, грамматически правильной диалогической и монологической речи</a:t>
            </a:r>
            <a:r>
              <a:rPr lang="ru-RU" sz="1800" dirty="0" smtClean="0"/>
              <a:t>;</a:t>
            </a:r>
          </a:p>
          <a:p>
            <a:pPr algn="l"/>
            <a:r>
              <a:rPr lang="ru-RU" sz="1800" dirty="0" smtClean="0"/>
              <a:t> </a:t>
            </a:r>
            <a:r>
              <a:rPr lang="ru-RU" sz="1800" dirty="0"/>
              <a:t>развитие речевого творчества; </a:t>
            </a:r>
            <a:endParaRPr lang="ru-RU" sz="1800" dirty="0" smtClean="0"/>
          </a:p>
          <a:p>
            <a:pPr algn="l"/>
            <a:r>
              <a:rPr lang="ru-RU" sz="1800" dirty="0" smtClean="0"/>
              <a:t>развитие </a:t>
            </a:r>
            <a:r>
              <a:rPr lang="ru-RU" sz="1800" dirty="0"/>
              <a:t>звуковой и интонационной культуры речи, фонематического слуха; </a:t>
            </a:r>
            <a:endParaRPr lang="ru-RU" sz="1800" dirty="0" smtClean="0"/>
          </a:p>
          <a:p>
            <a:pPr algn="l"/>
            <a:r>
              <a:rPr lang="ru-RU" sz="1800" dirty="0" smtClean="0"/>
              <a:t>знакомство </a:t>
            </a:r>
            <a:r>
              <a:rPr lang="ru-RU" sz="1800" dirty="0"/>
              <a:t>с книжной культурой, детской литературой, понимание на слух текстов различных жанров детской литературы; </a:t>
            </a:r>
            <a:endParaRPr lang="ru-RU" sz="1800" dirty="0" smtClean="0"/>
          </a:p>
          <a:p>
            <a:pPr algn="l"/>
            <a:r>
              <a:rPr lang="ru-RU" sz="1800" dirty="0" smtClean="0"/>
              <a:t>формирование </a:t>
            </a:r>
            <a:r>
              <a:rPr lang="ru-RU" sz="1800" dirty="0"/>
              <a:t>звуковой аналитико-синтетической активности как предпосылки обучения грамоте.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6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/>
          <a:lstStyle/>
          <a:p>
            <a:pPr algn="ctr"/>
            <a:r>
              <a:rPr lang="ru-RU" sz="3600" dirty="0" smtClean="0"/>
              <a:t>Художественно-эстетическое развитие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pPr algn="l"/>
            <a:r>
              <a:rPr lang="ru-RU" dirty="0" smtClean="0"/>
              <a:t>Цель – воспитание гармонически развитой личности</a:t>
            </a:r>
          </a:p>
          <a:p>
            <a:pPr algn="l"/>
            <a:r>
              <a:rPr lang="ru-RU" sz="1800" dirty="0" smtClean="0"/>
              <a:t>Задачи:</a:t>
            </a:r>
          </a:p>
          <a:p>
            <a:pPr algn="l"/>
            <a:r>
              <a:rPr lang="ru-RU" sz="1800" dirty="0"/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</a:t>
            </a:r>
            <a:endParaRPr lang="ru-RU" sz="1800" dirty="0" smtClean="0"/>
          </a:p>
          <a:p>
            <a:pPr algn="l"/>
            <a:r>
              <a:rPr lang="ru-RU" sz="1800" dirty="0" smtClean="0"/>
              <a:t>формирование </a:t>
            </a:r>
            <a:r>
              <a:rPr lang="ru-RU" sz="1800" dirty="0"/>
              <a:t>элементарных представлений о видах искусства; восприятие музыки, </a:t>
            </a:r>
          </a:p>
          <a:p>
            <a:pPr algn="l"/>
            <a:r>
              <a:rPr lang="ru-RU" sz="1800" dirty="0"/>
              <a:t>художественной литературы, фольклора; </a:t>
            </a:r>
            <a:endParaRPr lang="ru-RU" sz="1800" dirty="0" smtClean="0"/>
          </a:p>
          <a:p>
            <a:pPr algn="l"/>
            <a:r>
              <a:rPr lang="ru-RU" sz="1800" dirty="0" smtClean="0"/>
              <a:t>стимулирование </a:t>
            </a:r>
            <a:r>
              <a:rPr lang="ru-RU" sz="1800" dirty="0"/>
              <a:t>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9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8" y="28803"/>
            <a:ext cx="9073008" cy="806954"/>
          </a:xfrm>
        </p:spPr>
        <p:txBody>
          <a:bodyPr/>
          <a:lstStyle/>
          <a:p>
            <a:pPr algn="ctr"/>
            <a:r>
              <a:rPr lang="ru-RU" sz="3600" dirty="0" smtClean="0"/>
              <a:t>Физическое развитие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Цель- гармоничное физическое развитие, формирование интереса и ценностного отношения к занятиям физической культурой, формирование основ здорового образа жизни</a:t>
            </a:r>
          </a:p>
          <a:p>
            <a:pPr algn="l"/>
            <a:r>
              <a:rPr lang="ru-RU" sz="1800" dirty="0" smtClean="0"/>
              <a:t>Задачи:</a:t>
            </a:r>
          </a:p>
          <a:p>
            <a:pPr algn="l"/>
            <a:r>
              <a:rPr lang="ru-RU" sz="1800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</a:t>
            </a:r>
            <a:endParaRPr lang="ru-RU" sz="1800" dirty="0" smtClean="0"/>
          </a:p>
          <a:p>
            <a:pPr algn="l"/>
            <a:r>
              <a:rPr lang="ru-RU" sz="1800" dirty="0" smtClean="0"/>
              <a:t>способствовать </a:t>
            </a:r>
            <a:r>
              <a:rPr lang="ru-RU" sz="1800" dirty="0"/>
              <a:t>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</a:t>
            </a:r>
            <a:endParaRPr lang="ru-RU" sz="1800" dirty="0" smtClean="0"/>
          </a:p>
          <a:p>
            <a:pPr algn="l"/>
            <a:r>
              <a:rPr lang="ru-RU" sz="1800" dirty="0" smtClean="0"/>
              <a:t>становление </a:t>
            </a:r>
            <a:r>
              <a:rPr lang="ru-RU" sz="1800" dirty="0"/>
              <a:t>целенаправленности и </a:t>
            </a:r>
            <a:r>
              <a:rPr lang="ru-RU" sz="1800" dirty="0" err="1"/>
              <a:t>саморегуляции</a:t>
            </a:r>
            <a:r>
              <a:rPr lang="ru-RU" sz="1800" dirty="0"/>
              <a:t> в </a:t>
            </a:r>
            <a:r>
              <a:rPr lang="ru-RU" sz="1800" dirty="0" smtClean="0"/>
              <a:t>двигательной </a:t>
            </a:r>
            <a:r>
              <a:rPr lang="ru-RU" sz="1800" dirty="0"/>
              <a:t>сфере; </a:t>
            </a:r>
            <a:endParaRPr lang="ru-RU" sz="1800" dirty="0" smtClean="0"/>
          </a:p>
          <a:p>
            <a:pPr algn="l"/>
            <a:r>
              <a:rPr lang="ru-RU" sz="1800" dirty="0" smtClean="0"/>
              <a:t>становление </a:t>
            </a:r>
            <a:r>
              <a:rPr lang="ru-RU" sz="1800" dirty="0"/>
              <a:t>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</a:t>
            </a:r>
            <a:r>
              <a:rPr lang="ru-RU" sz="1800" dirty="0" smtClean="0"/>
              <a:t>привычек и др.)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5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938"/>
          </a:xfrm>
        </p:spPr>
        <p:txBody>
          <a:bodyPr/>
          <a:lstStyle/>
          <a:p>
            <a:r>
              <a:rPr lang="ru-RU" sz="3600" dirty="0" smtClean="0"/>
              <a:t>Содержание коррекционной работы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908720"/>
            <a:ext cx="8928992" cy="5760640"/>
          </a:xfrm>
        </p:spPr>
        <p:txBody>
          <a:bodyPr/>
          <a:lstStyle/>
          <a:p>
            <a:pPr algn="l"/>
            <a:r>
              <a:rPr lang="ru-RU" dirty="0" smtClean="0"/>
              <a:t>Содержание коррекционной работы направлено на обеспечение:</a:t>
            </a:r>
          </a:p>
          <a:p>
            <a:pPr algn="l"/>
            <a:r>
              <a:rPr lang="ru-RU" dirty="0" smtClean="0"/>
              <a:t>Коррекции недостатков в физическом или психическом развитии детей с нарушением речи и оказание помощи этим детям в освоении программы ДОУ;</a:t>
            </a:r>
          </a:p>
          <a:p>
            <a:pPr algn="l"/>
            <a:r>
              <a:rPr lang="ru-RU" dirty="0" smtClean="0"/>
              <a:t>Вычленение особых образовательных потребностей детей с ограниченными возможностями здоровья, обусловленных недостатками в их речевом и психическом развитии;</a:t>
            </a:r>
          </a:p>
          <a:p>
            <a:pPr algn="l"/>
            <a:r>
              <a:rPr lang="ru-RU" dirty="0" smtClean="0"/>
              <a:t>Осуществление индивидуально-ориентированной психолого-медико-педагогической помощи детям с нарушением речи с учетом особенностей психофизического развития и индивидуальных возможностей;</a:t>
            </a:r>
          </a:p>
          <a:p>
            <a:pPr algn="l"/>
            <a:r>
              <a:rPr lang="ru-RU" dirty="0" smtClean="0"/>
              <a:t>Возможность освоения детьми с особыми образовательными потребностями программы и их интеграция в образовательном учреждении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1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878962"/>
          </a:xfrm>
        </p:spPr>
        <p:txBody>
          <a:bodyPr/>
          <a:lstStyle/>
          <a:p>
            <a:pPr algn="ctr"/>
            <a:r>
              <a:rPr lang="ru-RU" sz="3600" dirty="0" smtClean="0"/>
              <a:t>Организационный раздел</a:t>
            </a:r>
            <a:br>
              <a:rPr lang="ru-RU" sz="3600" dirty="0" smtClean="0"/>
            </a:br>
            <a:r>
              <a:rPr lang="ru-RU" sz="3600" dirty="0" smtClean="0"/>
              <a:t>Кадровое обеспечение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568952" cy="4032448"/>
          </a:xfrm>
        </p:spPr>
        <p:txBody>
          <a:bodyPr/>
          <a:lstStyle/>
          <a:p>
            <a:pPr algn="l"/>
            <a:r>
              <a:rPr lang="ru-RU" sz="2800" dirty="0" err="1"/>
              <a:t>Воспитательно</a:t>
            </a:r>
            <a:r>
              <a:rPr lang="ru-RU" sz="2800" dirty="0"/>
              <a:t>-образовательную работу осуществляют 29 педагогов: </a:t>
            </a:r>
            <a:endParaRPr lang="ru-RU" sz="2800" dirty="0" smtClean="0"/>
          </a:p>
          <a:p>
            <a:pPr algn="l"/>
            <a:r>
              <a:rPr lang="ru-RU" sz="2800" dirty="0" smtClean="0"/>
              <a:t> 25 </a:t>
            </a:r>
            <a:r>
              <a:rPr lang="ru-RU" sz="2800" dirty="0"/>
              <a:t>воспитателей </a:t>
            </a:r>
            <a:endParaRPr lang="ru-RU" sz="2800" dirty="0" smtClean="0"/>
          </a:p>
          <a:p>
            <a:pPr algn="l"/>
            <a:r>
              <a:rPr lang="ru-RU" sz="2800" dirty="0" smtClean="0"/>
              <a:t>инструктор </a:t>
            </a:r>
            <a:r>
              <a:rPr lang="ru-RU" sz="2800" dirty="0"/>
              <a:t>по физической культуре, </a:t>
            </a:r>
            <a:endParaRPr lang="ru-RU" sz="2800" dirty="0" smtClean="0"/>
          </a:p>
          <a:p>
            <a:pPr algn="l"/>
            <a:r>
              <a:rPr lang="ru-RU" sz="2800" dirty="0" smtClean="0"/>
              <a:t>2 </a:t>
            </a:r>
            <a:r>
              <a:rPr lang="ru-RU" sz="2800" dirty="0"/>
              <a:t>музыкальных руководителя, </a:t>
            </a:r>
            <a:endParaRPr lang="ru-RU" sz="2800" dirty="0" smtClean="0"/>
          </a:p>
          <a:p>
            <a:pPr algn="l"/>
            <a:r>
              <a:rPr lang="ru-RU" sz="2800" dirty="0" smtClean="0"/>
              <a:t>учитель-логопед </a:t>
            </a:r>
            <a:endParaRPr lang="ru-RU" sz="2800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938"/>
          </a:xfrm>
        </p:spPr>
        <p:txBody>
          <a:bodyPr/>
          <a:lstStyle/>
          <a:p>
            <a:pPr algn="ctr"/>
            <a:r>
              <a:rPr lang="ru-RU" sz="3600" dirty="0" smtClean="0"/>
              <a:t>Характеристика кадрового состава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7560840" cy="36724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173256"/>
              </p:ext>
            </p:extLst>
          </p:nvPr>
        </p:nvGraphicFramePr>
        <p:xfrm>
          <a:off x="827584" y="2204864"/>
          <a:ext cx="7742448" cy="1387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3" imgW="6506322" imgH="1174801" progId="Word.Document.12">
                  <p:embed/>
                </p:oleObj>
              </mc:Choice>
              <mc:Fallback>
                <p:oleObj name="Документ" r:id="rId3" imgW="6506322" imgH="11748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204864"/>
                        <a:ext cx="7742448" cy="1387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93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1432"/>
            <a:ext cx="8928992" cy="734946"/>
          </a:xfrm>
        </p:spPr>
        <p:txBody>
          <a:bodyPr/>
          <a:lstStyle/>
          <a:p>
            <a:pPr algn="ctr"/>
            <a:r>
              <a:rPr lang="ru-RU" sz="3600" dirty="0" smtClean="0"/>
              <a:t>Характеристика кадрового состава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446224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4937"/>
              </p:ext>
            </p:extLst>
          </p:nvPr>
        </p:nvGraphicFramePr>
        <p:xfrm>
          <a:off x="899592" y="1978628"/>
          <a:ext cx="7128791" cy="23864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72796"/>
                <a:gridCol w="2872796"/>
                <a:gridCol w="1383199"/>
              </a:tblGrid>
              <a:tr h="596619">
                <a:tc rowSpan="4">
                  <a:txBody>
                    <a:bodyPr/>
                    <a:lstStyle/>
                    <a:p>
                      <a:pPr marR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стажу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5 лет  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5 до 10 лет                                          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10 до 15 лет                                        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свыше 15 лет                                           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7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11" y="116632"/>
            <a:ext cx="9001000" cy="662938"/>
          </a:xfrm>
        </p:spPr>
        <p:txBody>
          <a:bodyPr/>
          <a:lstStyle/>
          <a:p>
            <a:pPr algn="ctr"/>
            <a:r>
              <a:rPr lang="ru-RU" sz="3600" dirty="0" smtClean="0"/>
              <a:t>Режим дня в ДОУ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052736"/>
            <a:ext cx="9001000" cy="56886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42887"/>
              </p:ext>
            </p:extLst>
          </p:nvPr>
        </p:nvGraphicFramePr>
        <p:xfrm>
          <a:off x="107504" y="764704"/>
          <a:ext cx="8745466" cy="6020967"/>
        </p:xfrm>
        <a:graphic>
          <a:graphicData uri="http://schemas.openxmlformats.org/drawingml/2006/table">
            <a:tbl>
              <a:tblPr firstRow="1" firstCol="1" bandRow="1"/>
              <a:tblGrid>
                <a:gridCol w="1840871"/>
                <a:gridCol w="1617072"/>
                <a:gridCol w="1546764"/>
                <a:gridCol w="1054612"/>
                <a:gridCol w="1112044"/>
                <a:gridCol w="1574103"/>
              </a:tblGrid>
              <a:tr h="38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Режимные моменты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Первая младшая группа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Вторая младшая группа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Подготовительная группа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Приход детей в детский сад, свободная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08.05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08.15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08.20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08.40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08.45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08.45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педагогов с детьми (общая длительность, включая перерывы)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09.50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Возвращение с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прогулки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11.50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обеду,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12.05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Дневной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12.40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12.45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Постепенный подъем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</a:t>
                      </a:r>
                      <a:r>
                        <a:rPr lang="ru-RU" sz="10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игровая деятельность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15.20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15.15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Полдник</a:t>
                      </a:r>
                      <a:r>
                        <a:rPr lang="ru-RU" sz="10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16.05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16.20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к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16.35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16.40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16.40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деятельность,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уход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домой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33" marR="17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001000" cy="662938"/>
          </a:xfrm>
        </p:spPr>
        <p:txBody>
          <a:bodyPr/>
          <a:lstStyle/>
          <a:p>
            <a:pPr algn="ctr"/>
            <a:r>
              <a:rPr lang="ru-RU" sz="3600" dirty="0" smtClean="0"/>
              <a:t>Предметно-развивающая среда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/>
              <a:t>Развивающая предметно-пространственная среда обеспечивает максимальную реализацию образовательного потенциала пространства  ДОУ, группы, а также территории, прилегающей к ДОУ 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pPr algn="l"/>
            <a:r>
              <a:rPr lang="ru-RU" dirty="0"/>
              <a:t>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pPr algn="l"/>
            <a:r>
              <a:rPr lang="ru-RU" dirty="0"/>
              <a:t>3. Развивающая предметно-пространственная среда должна обеспечивать:</a:t>
            </a:r>
          </a:p>
          <a:p>
            <a:pPr algn="l"/>
            <a:r>
              <a:rPr lang="ru-RU" dirty="0"/>
              <a:t>реализацию различных образовательных программ;</a:t>
            </a:r>
          </a:p>
          <a:p>
            <a:pPr algn="l"/>
            <a:r>
              <a:rPr lang="ru-RU" dirty="0"/>
              <a:t>учет национально-культурных, климатических условий, в которых осуществляется образовательная деятельность;</a:t>
            </a:r>
          </a:p>
          <a:p>
            <a:pPr algn="l"/>
            <a:r>
              <a:rPr lang="ru-RU" dirty="0"/>
              <a:t>учет возрастных особенностей детей.</a:t>
            </a:r>
          </a:p>
          <a:p>
            <a:pPr algn="l"/>
            <a:r>
              <a:rPr lang="ru-RU" dirty="0"/>
              <a:t>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6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Основная </a:t>
            </a:r>
            <a:r>
              <a:rPr lang="ru-RU" dirty="0"/>
              <a:t>образовательная программа МАДОУ д/с № 82 к/в города Тюмени разработана в </a:t>
            </a:r>
            <a:r>
              <a:rPr lang="ru-RU" dirty="0" smtClean="0"/>
              <a:t>соответствии с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примерной </a:t>
            </a:r>
            <a:r>
              <a:rPr lang="ru-RU" dirty="0"/>
              <a:t>образовательной программы «От рождения до школы» под редакцией </a:t>
            </a:r>
            <a:r>
              <a:rPr lang="ru-RU" dirty="0" err="1"/>
              <a:t>Вераксы</a:t>
            </a:r>
            <a:r>
              <a:rPr lang="ru-RU" dirty="0"/>
              <a:t> Н.Е., Комаровой Т.С., Васильевой М.А.</a:t>
            </a:r>
          </a:p>
          <a:p>
            <a:r>
              <a:rPr lang="ru-RU" dirty="0" smtClean="0"/>
              <a:t>-  </a:t>
            </a:r>
            <a:r>
              <a:rPr lang="ru-RU" dirty="0"/>
              <a:t>Федеральный закон от 29.12.2012  № 273-ФЗ  «Об образовании в Российской Федерации»;</a:t>
            </a:r>
          </a:p>
          <a:p>
            <a:r>
              <a:rPr lang="ru-RU" dirty="0"/>
              <a:t>- 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N 1155);</a:t>
            </a:r>
          </a:p>
          <a:p>
            <a:r>
              <a:rPr lang="ru-RU" dirty="0" smtClean="0"/>
              <a:t>- </a:t>
            </a:r>
            <a:r>
              <a:rPr lang="ru-RU" dirty="0"/>
              <a:t>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 от 15 мая 2013 года №26  «Об утверждении САНПИН» 2.4.3049-13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-  Федеральный закон от 29.12.2012  № 273-ФЗ  «Об образовании в Российской Федерации»;</a:t>
            </a:r>
          </a:p>
          <a:p>
            <a:r>
              <a:rPr lang="ru-RU" dirty="0" smtClean="0"/>
              <a:t>-«</a:t>
            </a:r>
            <a:r>
              <a:rPr lang="ru-RU" dirty="0"/>
              <a:t>Порядок организации и осуществления образовательной деятельности по основным общеобразовательным программа – образовательным программа дошкольного образования» (приказ Министерства образования и науки РФ от 30 августа 2013 года №1014); </a:t>
            </a:r>
          </a:p>
        </p:txBody>
      </p:sp>
    </p:spTree>
    <p:extLst>
      <p:ext uri="{BB962C8B-B14F-4D97-AF65-F5344CB8AC3E}">
        <p14:creationId xmlns:p14="http://schemas.microsoft.com/office/powerpoint/2010/main" val="15737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938"/>
          </a:xfrm>
        </p:spPr>
        <p:txBody>
          <a:bodyPr/>
          <a:lstStyle/>
          <a:p>
            <a:pPr algn="ctr"/>
            <a:r>
              <a:rPr lang="ru-RU" sz="3600" dirty="0" smtClean="0"/>
              <a:t>Взаимодействие с родителями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8928992" cy="453650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Консультации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Анкетирование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Родительские собрания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Выставки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Экскурсии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800" dirty="0" smtClean="0"/>
              <a:t>Мастер-классы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24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72648"/>
            <a:ext cx="8424936" cy="2423346"/>
          </a:xfrm>
        </p:spPr>
        <p:txBody>
          <a:bodyPr/>
          <a:lstStyle/>
          <a:p>
            <a:pPr algn="l"/>
            <a:r>
              <a:rPr lang="ru-RU" sz="2800" dirty="0" smtClean="0"/>
              <a:t>1. Т.Б. </a:t>
            </a:r>
            <a:r>
              <a:rPr lang="ru-RU" sz="2800" dirty="0" err="1" smtClean="0"/>
              <a:t>Филичеева</a:t>
            </a:r>
            <a:r>
              <a:rPr lang="ru-RU" sz="2800" dirty="0" smtClean="0"/>
              <a:t>, Т.В. Чиркина «Программа логопедической работы по преодолению общего недоразвития речи у детей»</a:t>
            </a:r>
            <a:br>
              <a:rPr lang="ru-RU" sz="2800" dirty="0" smtClean="0"/>
            </a:br>
            <a:r>
              <a:rPr lang="ru-RU" sz="2800" dirty="0" smtClean="0"/>
              <a:t>2. </a:t>
            </a:r>
            <a:r>
              <a:rPr lang="ru-RU" sz="2800" dirty="0" err="1" smtClean="0"/>
              <a:t>И.М.Каплунова</a:t>
            </a:r>
            <a:r>
              <a:rPr lang="ru-RU" sz="2800" dirty="0" smtClean="0"/>
              <a:t>, И.А. </a:t>
            </a:r>
            <a:r>
              <a:rPr lang="ru-RU" sz="2800" dirty="0" err="1" smtClean="0"/>
              <a:t>Новоскольцева</a:t>
            </a:r>
            <a:r>
              <a:rPr lang="ru-RU" sz="2800" dirty="0" smtClean="0"/>
              <a:t> Программа музыкального воспитания «Ладушки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404664"/>
            <a:ext cx="5970494" cy="835460"/>
          </a:xfrm>
        </p:spPr>
        <p:txBody>
          <a:bodyPr/>
          <a:lstStyle/>
          <a:p>
            <a:pPr algn="ctr"/>
            <a:r>
              <a:rPr lang="ru-RU" dirty="0" smtClean="0"/>
              <a:t>Парциальные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0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5832648"/>
          </a:xfrm>
        </p:spPr>
        <p:txBody>
          <a:bodyPr/>
          <a:lstStyle/>
          <a:p>
            <a:pPr algn="l"/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 принцип </a:t>
            </a:r>
            <a:r>
              <a:rPr lang="ru-RU" sz="1500" dirty="0">
                <a:effectLst/>
              </a:rPr>
              <a:t>развивающего образования, целью которого является развитие ребенка;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 принцип </a:t>
            </a:r>
            <a:r>
              <a:rPr lang="ru-RU" sz="1500" dirty="0">
                <a:effectLst/>
              </a:rPr>
              <a:t>научной обоснованности и практической применимости (содержание Программы соответствует основным положениям возрастной психологии и дошкольной педагогики и, как показывает </a:t>
            </a:r>
            <a:r>
              <a:rPr lang="ru-RU" sz="1500" dirty="0" smtClean="0">
                <a:effectLst/>
              </a:rPr>
              <a:t>опыт);</a:t>
            </a:r>
            <a:r>
              <a:rPr lang="ru-RU" sz="1500" dirty="0">
                <a:effectLst/>
              </a:rPr>
              <a:t/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принцип полноты</a:t>
            </a:r>
            <a:r>
              <a:rPr lang="ru-RU" sz="1500" dirty="0">
                <a:effectLst/>
              </a:rPr>
              <a:t>, необходимости и достаточности (позволяя решать поставленные цели и задачи при использовании разумного «минимума» материала);</a:t>
            </a:r>
            <a:br>
              <a:rPr lang="ru-RU" sz="1500" dirty="0">
                <a:effectLst/>
              </a:rPr>
            </a:br>
            <a:r>
              <a:rPr lang="ru-RU" sz="1500" dirty="0" smtClean="0">
                <a:effectLst/>
              </a:rPr>
              <a:t>• единство </a:t>
            </a:r>
            <a:r>
              <a:rPr lang="ru-RU" sz="1500" dirty="0">
                <a:effectLst/>
              </a:rPr>
              <a:t>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принцип </a:t>
            </a:r>
            <a:r>
              <a:rPr lang="ru-RU" sz="1500" dirty="0">
                <a:effectLst/>
              </a:rPr>
              <a:t>интеграции образовательных областей в соответствии с возрастными возможностями и особенностями детей, спецификой и возможностями образовательных областей;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комплексно-тематический принцип </a:t>
            </a:r>
            <a:r>
              <a:rPr lang="ru-RU" sz="1500" dirty="0">
                <a:effectLst/>
              </a:rPr>
              <a:t>построения образовательного процесса;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решение </a:t>
            </a:r>
            <a:r>
              <a:rPr lang="ru-RU" sz="1500" dirty="0">
                <a:effectLst/>
              </a:rPr>
              <a:t>программных образовательных задач в совместной деятельности взрослого и детей и самостоятельной деятельности дошкольников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</a:t>
            </a:r>
            <a:br>
              <a:rPr lang="ru-RU" sz="1500" dirty="0">
                <a:effectLst/>
              </a:rPr>
            </a:br>
            <a:r>
              <a:rPr lang="ru-RU" sz="1500" dirty="0" smtClean="0">
                <a:effectLst/>
              </a:rPr>
              <a:t>• построение </a:t>
            </a:r>
            <a:r>
              <a:rPr lang="ru-RU" sz="1500" dirty="0">
                <a:effectLst/>
              </a:rPr>
              <a:t>образовательного процесса на адекватных возрасту формах работы с детьми. Основной формой работы с дошкольниками и ведущим видом их деятельности является игра;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варьирование </a:t>
            </a:r>
            <a:r>
              <a:rPr lang="ru-RU" sz="1500" dirty="0">
                <a:effectLst/>
              </a:rPr>
              <a:t>образовательного процесса в зависимости от региональных особенностей;</a:t>
            </a:r>
            <a:br>
              <a:rPr lang="ru-RU" sz="1500" dirty="0">
                <a:effectLst/>
              </a:rPr>
            </a:br>
            <a:r>
              <a:rPr lang="ru-RU" sz="1500" dirty="0">
                <a:effectLst/>
              </a:rPr>
              <a:t>• </a:t>
            </a:r>
            <a:r>
              <a:rPr lang="ru-RU" sz="1500" dirty="0" smtClean="0">
                <a:effectLst/>
              </a:rPr>
              <a:t>соблюдение </a:t>
            </a:r>
            <a:r>
              <a:rPr lang="ru-RU" sz="1500" dirty="0">
                <a:effectLst/>
              </a:rPr>
              <a:t>преемственности между всеми возрастными дошкольными группами и между детским садом и начальной школой.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188640"/>
            <a:ext cx="5970494" cy="5760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Принципы Программы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77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632848" cy="2232248"/>
          </a:xfrm>
        </p:spPr>
        <p:txBody>
          <a:bodyPr/>
          <a:lstStyle/>
          <a:p>
            <a:pPr algn="ctr"/>
            <a:r>
              <a:rPr lang="ru-RU" sz="2800" dirty="0" smtClean="0"/>
              <a:t>В МАДОУ 461 ребенок, </a:t>
            </a:r>
            <a:br>
              <a:rPr lang="ru-RU" sz="2800" dirty="0" smtClean="0"/>
            </a:br>
            <a:r>
              <a:rPr lang="ru-RU" sz="2800" dirty="0" smtClean="0"/>
              <a:t>функционирует 18 групп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332656"/>
            <a:ext cx="5970494" cy="835460"/>
          </a:xfrm>
        </p:spPr>
        <p:txBody>
          <a:bodyPr/>
          <a:lstStyle/>
          <a:p>
            <a:r>
              <a:rPr lang="ru-RU" dirty="0" smtClean="0"/>
              <a:t>Программа рассчитана на детей от 2 до 7 лет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25642"/>
              </p:ext>
            </p:extLst>
          </p:nvPr>
        </p:nvGraphicFramePr>
        <p:xfrm>
          <a:off x="2123728" y="3140968"/>
          <a:ext cx="4592955" cy="17175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1600"/>
                <a:gridCol w="1978025"/>
                <a:gridCol w="12433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Возрастная категория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Направленность групп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групп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2 до 3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3 до 4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4 до 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5 до 6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6 до 7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1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496944" cy="3359450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социально-коммуникативное развитие;</a:t>
            </a:r>
            <a:br>
              <a:rPr lang="ru-RU" sz="3200" dirty="0" smtClean="0"/>
            </a:br>
            <a:r>
              <a:rPr lang="ru-RU" sz="3200" dirty="0" smtClean="0"/>
              <a:t>познавательное развитие;</a:t>
            </a:r>
            <a:br>
              <a:rPr lang="ru-RU" sz="3200" dirty="0" smtClean="0"/>
            </a:br>
            <a:r>
              <a:rPr lang="ru-RU" sz="3200" dirty="0" smtClean="0"/>
              <a:t>речевое развитие;</a:t>
            </a:r>
            <a:br>
              <a:rPr lang="ru-RU" sz="3200" dirty="0" smtClean="0"/>
            </a:br>
            <a:r>
              <a:rPr lang="ru-RU" sz="3200" dirty="0" smtClean="0"/>
              <a:t>художественно-эстетическое развитие;</a:t>
            </a:r>
            <a:br>
              <a:rPr lang="ru-RU" sz="3200" dirty="0" smtClean="0"/>
            </a:br>
            <a:r>
              <a:rPr lang="ru-RU" sz="3200" dirty="0" smtClean="0"/>
              <a:t>физическое развитие.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332656"/>
            <a:ext cx="5970494" cy="83546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направления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036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712968" cy="2423346"/>
          </a:xfrm>
        </p:spPr>
        <p:txBody>
          <a:bodyPr/>
          <a:lstStyle/>
          <a:p>
            <a:pPr algn="l"/>
            <a:r>
              <a:rPr lang="ru-RU" sz="2000" dirty="0" smtClean="0"/>
              <a:t>Обучение организовано на русском языке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Программа обеспечивает развитие личности детей в различных видах общения и деятельности с учетом возрастных и индивидуальных особенностей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Программа направлена на создание условий развития ребенка, открывающих возможности для его позитивной социализации его личностного развития, развития инициативы и творческих способностей на основе сотрудничества со взрослыми и сверстниками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32656"/>
            <a:ext cx="7704856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организации образовательного процесса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95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2423346"/>
          </a:xfrm>
        </p:spPr>
        <p:txBody>
          <a:bodyPr/>
          <a:lstStyle/>
          <a:p>
            <a:pPr algn="l"/>
            <a:r>
              <a:rPr lang="ru-RU" sz="2400" dirty="0" smtClean="0"/>
              <a:t>Построение образовательного процесса происходит  в следующих формах работы- игра, экскурсия, труд, занятия, экспериментирование, проектная деятельность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Решение проектных задач осуществляется как в совместной, так и в самостоятельной деятельности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2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383</TotalTime>
  <Words>4462</Words>
  <Application>Microsoft Office PowerPoint</Application>
  <PresentationFormat>Экран (4:3)</PresentationFormat>
  <Paragraphs>320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Воздушный поток</vt:lpstr>
      <vt:lpstr>Документ</vt:lpstr>
      <vt:lpstr>Основная общеобразовательная программа  МАДОУ д/с № 82 к/в города Тюмени</vt:lpstr>
      <vt:lpstr>Цель: </vt:lpstr>
      <vt:lpstr>Презентация PowerPoint</vt:lpstr>
      <vt:lpstr>1. Т.Б. Филичеева, Т.В. Чиркина «Программа логопедической работы по преодолению общего недоразвития речи у детей» 2. И.М.Каплунова, И.А. Новоскольцева Программа музыкального воспитания «Ладушки»</vt:lpstr>
      <vt:lpstr>•  принцип развивающего образования, целью которого является развитие ребенка; •  принцип научной обоснованности и практической применимости (содержание Программы соответствует основным положениям возрастной психологии и дошкольной педагогики и, как показывает опыт); • принцип полноты, необходимости и достаточности (позволяя решать поставленные цели и задачи при использовании разумного «минимума» материала); • единство 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 • принцип интеграции образовательных областей в соответствии с возрастными возможностями и особенностями детей, спецификой и возможностями образовательных областей; • комплексно-тематический принцип построения образовательного процесса; • решение программных образовательных задач в совместной деятельности взрослого и детей и самостоятельной деятельности дошкольников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 • построение образовательного процесса на адекватных возрасту формах работы с детьми. Основной формой работы с дошкольниками и ведущим видом их деятельности является игра; • варьирование образовательного процесса в зависимости от региональных особенностей; • соблюдение преемственности между всеми возрастными дошкольными группами и между детским садом и начальной школой.</vt:lpstr>
      <vt:lpstr>В МАДОУ 461 ребенок,  функционирует 18 групп </vt:lpstr>
      <vt:lpstr>   социально-коммуникативное развитие; познавательное развитие; речевое развитие; художественно-эстетическое развитие; физическое развитие.</vt:lpstr>
      <vt:lpstr>Обучение организовано на русском языке  Программа обеспечивает развитие личности детей в различных видах общения и деятельности с учетом возрастных и индивидуальных особенностей   Программа направлена на создание условий развития ребенка, открывающих возможности для его позитивной социализации его личностного развития, развития инициативы и творческих способностей на основе сотрудничества со взрослыми и сверстниками </vt:lpstr>
      <vt:lpstr>Построение образовательного процесса происходит  в следующих формах работы- игра, экскурсия, труд, занятия, экспериментирование, проектная деятельность  Решение проектных задач осуществляется как в совместной, так и в самостоятельной деятельности</vt:lpstr>
      <vt:lpstr>Особенности детей 2-3 лет </vt:lpstr>
      <vt:lpstr>Особенности детей 3-4лет</vt:lpstr>
      <vt:lpstr>Особенности детей 4-5 лет </vt:lpstr>
      <vt:lpstr>Особенности детей 5-6 лет</vt:lpstr>
      <vt:lpstr>Особенности детей 6-7 лет</vt:lpstr>
      <vt:lpstr>Целевые ориентиры образования в раннем возрасте </vt:lpstr>
      <vt:lpstr>Целевые ориентиры на этапе завершения дошкольного образования </vt:lpstr>
      <vt:lpstr>Презентация PowerPoint</vt:lpstr>
      <vt:lpstr>Содержательный раздел образовательная деятельность по реализации основной образовательной программы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Содержание коррекционной работы</vt:lpstr>
      <vt:lpstr>Организационный раздел Кадровое обеспечение</vt:lpstr>
      <vt:lpstr>Характеристика кадрового состава</vt:lpstr>
      <vt:lpstr>Характеристика кадрового состава</vt:lpstr>
      <vt:lpstr>Режим дня в ДОУ </vt:lpstr>
      <vt:lpstr>Предметно-развивающая среда </vt:lpstr>
      <vt:lpstr>Взаимодействие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 МАДОУ д/с № 82 к/в города Тюмени</dc:title>
  <dc:creator>User</dc:creator>
  <cp:lastModifiedBy>User</cp:lastModifiedBy>
  <cp:revision>30</cp:revision>
  <dcterms:created xsi:type="dcterms:W3CDTF">2014-09-25T07:27:53Z</dcterms:created>
  <dcterms:modified xsi:type="dcterms:W3CDTF">2014-10-08T12:48:24Z</dcterms:modified>
</cp:coreProperties>
</file>